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6"/>
  </p:notesMasterIdLst>
  <p:sldIdLst>
    <p:sldId id="256" r:id="rId2"/>
    <p:sldId id="257" r:id="rId3"/>
    <p:sldId id="258" r:id="rId4"/>
    <p:sldId id="259" r:id="rId5"/>
  </p:sldIdLst>
  <p:sldSz cx="6858000" cy="9144000" type="screen4x3"/>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56">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2" d="100"/>
          <a:sy n="52" d="100"/>
        </p:scale>
        <p:origin x="2292" y="84"/>
      </p:cViewPr>
      <p:guideLst>
        <p:guide orient="horz" pos="2856"/>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34750" y="745425"/>
            <a:ext cx="4538350" cy="37272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0700" y="4721175"/>
            <a:ext cx="5445750" cy="4472675"/>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0176423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0700" y="4721175"/>
            <a:ext cx="5445750" cy="44726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2006600" y="746125"/>
            <a:ext cx="2795588" cy="372586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3350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txBox="1">
            <a:spLocks noGrp="1"/>
          </p:cNvSpPr>
          <p:nvPr>
            <p:ph type="body" idx="1"/>
          </p:nvPr>
        </p:nvSpPr>
        <p:spPr>
          <a:xfrm>
            <a:off x="680700" y="4721175"/>
            <a:ext cx="5445750" cy="44726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2:notes"/>
          <p:cNvSpPr>
            <a:spLocks noGrp="1" noRot="1" noChangeAspect="1"/>
          </p:cNvSpPr>
          <p:nvPr>
            <p:ph type="sldImg" idx="2"/>
          </p:nvPr>
        </p:nvSpPr>
        <p:spPr>
          <a:xfrm>
            <a:off x="2006600" y="746125"/>
            <a:ext cx="2795588" cy="372586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7740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3:notes"/>
          <p:cNvSpPr txBox="1">
            <a:spLocks noGrp="1"/>
          </p:cNvSpPr>
          <p:nvPr>
            <p:ph type="body" idx="1"/>
          </p:nvPr>
        </p:nvSpPr>
        <p:spPr>
          <a:xfrm>
            <a:off x="680700" y="4721175"/>
            <a:ext cx="5445750" cy="44726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 name="Google Shape;113;p3:notes"/>
          <p:cNvSpPr>
            <a:spLocks noGrp="1" noRot="1" noChangeAspect="1"/>
          </p:cNvSpPr>
          <p:nvPr>
            <p:ph type="sldImg" idx="2"/>
          </p:nvPr>
        </p:nvSpPr>
        <p:spPr>
          <a:xfrm>
            <a:off x="2006600" y="746125"/>
            <a:ext cx="2795588" cy="372586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5739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4:notes"/>
          <p:cNvSpPr txBox="1">
            <a:spLocks noGrp="1"/>
          </p:cNvSpPr>
          <p:nvPr>
            <p:ph type="body" idx="1"/>
          </p:nvPr>
        </p:nvSpPr>
        <p:spPr>
          <a:xfrm>
            <a:off x="680700" y="4721175"/>
            <a:ext cx="5445750" cy="44726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8" name="Google Shape;128;p4:notes"/>
          <p:cNvSpPr>
            <a:spLocks noGrp="1" noRot="1" noChangeAspect="1"/>
          </p:cNvSpPr>
          <p:nvPr>
            <p:ph type="sldImg" idx="2"/>
          </p:nvPr>
        </p:nvSpPr>
        <p:spPr>
          <a:xfrm>
            <a:off x="2006600" y="746125"/>
            <a:ext cx="2795588" cy="372586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63147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471488" y="486836"/>
            <a:ext cx="5915025" cy="176741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528108" y="2377546"/>
            <a:ext cx="5801784" cy="591502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1772576" y="3622015"/>
            <a:ext cx="7749117" cy="14787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227799" y="2186121"/>
            <a:ext cx="7749117" cy="4350544"/>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514350" y="1496484"/>
            <a:ext cx="5829300" cy="3183467"/>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
          <p:cNvSpPr txBox="1">
            <a:spLocks noGrp="1"/>
          </p:cNvSpPr>
          <p:nvPr>
            <p:ph type="subTitle" idx="1"/>
          </p:nvPr>
        </p:nvSpPr>
        <p:spPr>
          <a:xfrm>
            <a:off x="857250" y="4802717"/>
            <a:ext cx="5143500" cy="2207683"/>
          </a:xfrm>
          <a:prstGeom prst="rect">
            <a:avLst/>
          </a:prstGeom>
          <a:noFill/>
          <a:ln>
            <a:noFill/>
          </a:ln>
        </p:spPr>
        <p:txBody>
          <a:bodyPr spcFirstLastPara="1" wrap="square" lIns="91425" tIns="45700" rIns="91425" bIns="45700" anchor="t" anchorCtr="0">
            <a:no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3"/>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471488" y="486836"/>
            <a:ext cx="5915025" cy="176741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
          <p:cNvSpPr txBox="1">
            <a:spLocks noGrp="1"/>
          </p:cNvSpPr>
          <p:nvPr>
            <p:ph type="body" idx="1"/>
          </p:nvPr>
        </p:nvSpPr>
        <p:spPr>
          <a:xfrm>
            <a:off x="471488" y="2434167"/>
            <a:ext cx="5915025" cy="5801784"/>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4" name="Google Shape;24;p4"/>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467916" y="2279653"/>
            <a:ext cx="5915025" cy="3803649"/>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467916" y="6119286"/>
            <a:ext cx="5915025" cy="200024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dk1"/>
              </a:buClr>
              <a:buSzPts val="1800"/>
              <a:buNone/>
              <a:defRPr sz="1800">
                <a:solidFill>
                  <a:schemeClr val="dk1"/>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30" name="Google Shape;30;p5"/>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471488" y="486836"/>
            <a:ext cx="5915025" cy="176741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471488" y="2434167"/>
            <a:ext cx="2914650" cy="5801784"/>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6" name="Google Shape;36;p6"/>
          <p:cNvSpPr txBox="1">
            <a:spLocks noGrp="1"/>
          </p:cNvSpPr>
          <p:nvPr>
            <p:ph type="body" idx="2"/>
          </p:nvPr>
        </p:nvSpPr>
        <p:spPr>
          <a:xfrm>
            <a:off x="3471863" y="2434167"/>
            <a:ext cx="2914650" cy="5801784"/>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 name="Google Shape;37;p6"/>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472381" y="486836"/>
            <a:ext cx="5915025" cy="176741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472381" y="2241551"/>
            <a:ext cx="2901255" cy="1098549"/>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3" name="Google Shape;43;p7"/>
          <p:cNvSpPr txBox="1">
            <a:spLocks noGrp="1"/>
          </p:cNvSpPr>
          <p:nvPr>
            <p:ph type="body" idx="2"/>
          </p:nvPr>
        </p:nvSpPr>
        <p:spPr>
          <a:xfrm>
            <a:off x="472381" y="3340100"/>
            <a:ext cx="2901255" cy="4912784"/>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4" name="Google Shape;44;p7"/>
          <p:cNvSpPr txBox="1">
            <a:spLocks noGrp="1"/>
          </p:cNvSpPr>
          <p:nvPr>
            <p:ph type="body" idx="3"/>
          </p:nvPr>
        </p:nvSpPr>
        <p:spPr>
          <a:xfrm>
            <a:off x="3471863" y="2241551"/>
            <a:ext cx="2915543" cy="1098549"/>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5" name="Google Shape;45;p7"/>
          <p:cNvSpPr txBox="1">
            <a:spLocks noGrp="1"/>
          </p:cNvSpPr>
          <p:nvPr>
            <p:ph type="body" idx="4"/>
          </p:nvPr>
        </p:nvSpPr>
        <p:spPr>
          <a:xfrm>
            <a:off x="3471863" y="3340100"/>
            <a:ext cx="2915543" cy="4912784"/>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 name="Google Shape;46;p7"/>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471488" y="486836"/>
            <a:ext cx="5915025" cy="176741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472381" y="609600"/>
            <a:ext cx="2211884" cy="21336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2915543" y="1316569"/>
            <a:ext cx="3471863" cy="6498167"/>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57" name="Google Shape;57;p9"/>
          <p:cNvSpPr txBox="1">
            <a:spLocks noGrp="1"/>
          </p:cNvSpPr>
          <p:nvPr>
            <p:ph type="body" idx="2"/>
          </p:nvPr>
        </p:nvSpPr>
        <p:spPr>
          <a:xfrm>
            <a:off x="472381" y="2743200"/>
            <a:ext cx="2211884" cy="508211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58" name="Google Shape;58;p9"/>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472381" y="609600"/>
            <a:ext cx="2211884" cy="21336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2915543" y="1316569"/>
            <a:ext cx="3471863" cy="649816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75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375"/>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375"/>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body" idx="1"/>
          </p:nvPr>
        </p:nvSpPr>
        <p:spPr>
          <a:xfrm>
            <a:off x="472381" y="2743200"/>
            <a:ext cx="2211884" cy="508211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5" name="Google Shape;65;p10"/>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71488" y="486836"/>
            <a:ext cx="5915025" cy="1767417"/>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71488" y="2434167"/>
            <a:ext cx="5915025" cy="5801784"/>
          </a:xfrm>
          <a:prstGeom prst="rect">
            <a:avLst/>
          </a:prstGeom>
          <a:noFill/>
          <a:ln>
            <a:noFill/>
          </a:ln>
        </p:spPr>
        <p:txBody>
          <a:bodyPr spcFirstLastPara="1" wrap="square" lIns="91425" tIns="45700" rIns="91425" bIns="45700" anchor="t" anchorCtr="0">
            <a:no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71488" y="8475136"/>
            <a:ext cx="1543050" cy="48683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2271713" y="8475136"/>
            <a:ext cx="2314575" cy="486833"/>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4843463" y="8475136"/>
            <a:ext cx="1543050" cy="48683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3"/>
          <p:cNvSpPr txBox="1"/>
          <p:nvPr/>
        </p:nvSpPr>
        <p:spPr>
          <a:xfrm>
            <a:off x="16908" y="477037"/>
            <a:ext cx="4886325" cy="110799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6600" b="0" i="0" u="none" strike="noStrike" cap="none">
                <a:solidFill>
                  <a:srgbClr val="00B050"/>
                </a:solidFill>
                <a:latin typeface="Calibri"/>
                <a:ea typeface="Calibri"/>
                <a:cs typeface="Calibri"/>
                <a:sym typeface="Calibri"/>
              </a:rPr>
              <a:t>Year 2</a:t>
            </a:r>
            <a:endParaRPr/>
          </a:p>
        </p:txBody>
      </p:sp>
      <p:sp>
        <p:nvSpPr>
          <p:cNvPr id="85" name="Google Shape;85;p13"/>
          <p:cNvSpPr txBox="1"/>
          <p:nvPr/>
        </p:nvSpPr>
        <p:spPr>
          <a:xfrm>
            <a:off x="45171" y="62432"/>
            <a:ext cx="4722019" cy="76944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400" dirty="0" err="1">
                <a:solidFill>
                  <a:schemeClr val="dk1"/>
                </a:solidFill>
                <a:latin typeface="Calibri"/>
                <a:ea typeface="Calibri"/>
                <a:cs typeface="Calibri"/>
                <a:sym typeface="Calibri"/>
              </a:rPr>
              <a:t>Mrs</a:t>
            </a:r>
            <a:r>
              <a:rPr lang="en-US" sz="4400" dirty="0">
                <a:solidFill>
                  <a:schemeClr val="dk1"/>
                </a:solidFill>
                <a:latin typeface="Calibri"/>
                <a:ea typeface="Calibri"/>
                <a:cs typeface="Calibri"/>
                <a:sym typeface="Calibri"/>
              </a:rPr>
              <a:t> </a:t>
            </a:r>
            <a:r>
              <a:rPr lang="en-US" sz="4400" dirty="0" smtClean="0">
                <a:solidFill>
                  <a:schemeClr val="dk1"/>
                </a:solidFill>
                <a:latin typeface="Calibri"/>
                <a:ea typeface="Calibri"/>
                <a:cs typeface="Calibri"/>
                <a:sym typeface="Calibri"/>
              </a:rPr>
              <a:t>Isaacs’ </a:t>
            </a:r>
            <a:endParaRPr dirty="0"/>
          </a:p>
        </p:txBody>
      </p:sp>
      <p:sp>
        <p:nvSpPr>
          <p:cNvPr id="86" name="Google Shape;86;p13"/>
          <p:cNvSpPr txBox="1"/>
          <p:nvPr/>
        </p:nvSpPr>
        <p:spPr>
          <a:xfrm>
            <a:off x="1619250" y="3289234"/>
            <a:ext cx="2389310"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err="1">
                <a:solidFill>
                  <a:srgbClr val="00B050"/>
                </a:solidFill>
                <a:latin typeface="Calibri"/>
                <a:ea typeface="Calibri"/>
                <a:cs typeface="Calibri"/>
                <a:sym typeface="Calibri"/>
              </a:rPr>
              <a:t>Mrs</a:t>
            </a:r>
            <a:r>
              <a:rPr lang="en-US" sz="2400" dirty="0">
                <a:solidFill>
                  <a:srgbClr val="00B050"/>
                </a:solidFill>
                <a:latin typeface="Calibri"/>
                <a:ea typeface="Calibri"/>
                <a:cs typeface="Calibri"/>
                <a:sym typeface="Calibri"/>
              </a:rPr>
              <a:t> </a:t>
            </a:r>
            <a:r>
              <a:rPr lang="en-US" sz="2400" dirty="0" smtClean="0">
                <a:solidFill>
                  <a:srgbClr val="00B050"/>
                </a:solidFill>
                <a:latin typeface="Calibri"/>
                <a:ea typeface="Calibri"/>
                <a:cs typeface="Calibri"/>
                <a:sym typeface="Calibri"/>
              </a:rPr>
              <a:t>Isaacs  </a:t>
            </a:r>
            <a:endParaRPr dirty="0"/>
          </a:p>
        </p:txBody>
      </p:sp>
      <p:sp>
        <p:nvSpPr>
          <p:cNvPr id="87" name="Google Shape;87;p13"/>
          <p:cNvSpPr txBox="1"/>
          <p:nvPr/>
        </p:nvSpPr>
        <p:spPr>
          <a:xfrm>
            <a:off x="1439922" y="7744399"/>
            <a:ext cx="4456846"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rgbClr val="00B050"/>
                </a:solidFill>
                <a:latin typeface="Calibri"/>
                <a:ea typeface="Calibri"/>
                <a:cs typeface="Calibri"/>
                <a:sym typeface="Calibri"/>
              </a:rPr>
              <a:t>Dates to remember</a:t>
            </a:r>
            <a:endParaRPr dirty="0"/>
          </a:p>
        </p:txBody>
      </p:sp>
      <p:sp>
        <p:nvSpPr>
          <p:cNvPr id="88" name="Google Shape;88;p13"/>
          <p:cNvSpPr txBox="1"/>
          <p:nvPr/>
        </p:nvSpPr>
        <p:spPr>
          <a:xfrm>
            <a:off x="1063255" y="3735497"/>
            <a:ext cx="2240519" cy="343996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dirty="0" smtClean="0">
                <a:solidFill>
                  <a:schemeClr val="dk1"/>
                </a:solidFill>
                <a:latin typeface="Calibri"/>
                <a:ea typeface="Calibri"/>
                <a:cs typeface="Calibri"/>
                <a:sym typeface="Calibri"/>
              </a:rPr>
              <a:t>Welcome </a:t>
            </a:r>
            <a:r>
              <a:rPr lang="en-US" sz="1600" dirty="0">
                <a:solidFill>
                  <a:schemeClr val="dk1"/>
                </a:solidFill>
                <a:latin typeface="Calibri"/>
                <a:ea typeface="Calibri"/>
                <a:cs typeface="Calibri"/>
                <a:sym typeface="Calibri"/>
              </a:rPr>
              <a:t>back Year 2! </a:t>
            </a:r>
            <a:endParaRPr sz="1600" dirty="0"/>
          </a:p>
          <a:p>
            <a:pPr marL="0" marR="0" lvl="0" indent="0" algn="ctr" rtl="0">
              <a:spcBef>
                <a:spcPts val="0"/>
              </a:spcBef>
              <a:spcAft>
                <a:spcPts val="0"/>
              </a:spcAft>
              <a:buNone/>
            </a:pPr>
            <a:endParaRPr sz="1600" dirty="0">
              <a:solidFill>
                <a:schemeClr val="dk1"/>
              </a:solidFill>
              <a:latin typeface="Calibri"/>
              <a:ea typeface="Calibri"/>
              <a:cs typeface="Calibri"/>
              <a:sym typeface="Calibri"/>
            </a:endParaRPr>
          </a:p>
          <a:p>
            <a:pPr marL="0" marR="0" lvl="0" indent="0" algn="ctr" rtl="0">
              <a:spcBef>
                <a:spcPts val="0"/>
              </a:spcBef>
              <a:spcAft>
                <a:spcPts val="0"/>
              </a:spcAft>
              <a:buNone/>
            </a:pPr>
            <a:r>
              <a:rPr lang="en-US" sz="1600" dirty="0">
                <a:solidFill>
                  <a:schemeClr val="dk1"/>
                </a:solidFill>
                <a:latin typeface="Calibri"/>
                <a:ea typeface="Calibri"/>
                <a:cs typeface="Calibri"/>
                <a:sym typeface="Calibri"/>
              </a:rPr>
              <a:t>Here we are in our last term together. Term 4</a:t>
            </a:r>
            <a:r>
              <a:rPr lang="en-US" sz="1600" dirty="0" smtClean="0">
                <a:solidFill>
                  <a:schemeClr val="dk1"/>
                </a:solidFill>
                <a:latin typeface="Calibri"/>
                <a:ea typeface="Calibri"/>
                <a:cs typeface="Calibri"/>
                <a:sym typeface="Calibri"/>
              </a:rPr>
              <a:t> </a:t>
            </a:r>
            <a:r>
              <a:rPr lang="en-US" sz="1600" dirty="0">
                <a:solidFill>
                  <a:schemeClr val="dk1"/>
                </a:solidFill>
                <a:latin typeface="Calibri"/>
                <a:ea typeface="Calibri"/>
                <a:cs typeface="Calibri"/>
                <a:sym typeface="Calibri"/>
              </a:rPr>
              <a:t>has snuck up on us so quickly. We are looking forward to many exciting things; loads of learning, transition to Year 3, </a:t>
            </a:r>
            <a:r>
              <a:rPr lang="en-US" sz="1600" dirty="0" smtClean="0">
                <a:solidFill>
                  <a:schemeClr val="dk1"/>
                </a:solidFill>
                <a:latin typeface="Calibri"/>
                <a:ea typeface="Calibri"/>
                <a:cs typeface="Calibri"/>
                <a:sym typeface="Calibri"/>
              </a:rPr>
              <a:t>our school concert</a:t>
            </a:r>
            <a:r>
              <a:rPr lang="en-US" sz="1600" dirty="0">
                <a:solidFill>
                  <a:schemeClr val="dk1"/>
                </a:solidFill>
                <a:latin typeface="Calibri"/>
                <a:ea typeface="Calibri"/>
                <a:cs typeface="Calibri"/>
                <a:sym typeface="Calibri"/>
              </a:rPr>
              <a:t>, presentation day, swimming carnival and much </a:t>
            </a:r>
            <a:r>
              <a:rPr lang="en-US" sz="1600" dirty="0" smtClean="0">
                <a:solidFill>
                  <a:schemeClr val="dk1"/>
                </a:solidFill>
                <a:latin typeface="Calibri"/>
                <a:ea typeface="Calibri"/>
                <a:cs typeface="Calibri"/>
                <a:sym typeface="Calibri"/>
              </a:rPr>
              <a:t>more.</a:t>
            </a:r>
            <a:endParaRPr sz="16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Arial"/>
              <a:ea typeface="Arial"/>
              <a:cs typeface="Arial"/>
              <a:sym typeface="Arial"/>
            </a:endParaRPr>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89" name="Google Shape;89;p13"/>
          <p:cNvSpPr txBox="1"/>
          <p:nvPr/>
        </p:nvSpPr>
        <p:spPr>
          <a:xfrm>
            <a:off x="1063255" y="8077200"/>
            <a:ext cx="5306754" cy="986425"/>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b="1" u="sng" dirty="0">
                <a:solidFill>
                  <a:schemeClr val="accent6"/>
                </a:solidFill>
                <a:latin typeface="Calibri"/>
                <a:ea typeface="Calibri"/>
                <a:cs typeface="Calibri"/>
                <a:sym typeface="Calibri"/>
              </a:rPr>
              <a:t>Wednesday Week 2-7 </a:t>
            </a:r>
            <a:r>
              <a:rPr lang="en-US" dirty="0">
                <a:solidFill>
                  <a:schemeClr val="dk1"/>
                </a:solidFill>
                <a:latin typeface="Calibri"/>
                <a:ea typeface="Calibri"/>
                <a:cs typeface="Calibri"/>
                <a:sym typeface="Calibri"/>
              </a:rPr>
              <a:t>Whole School Transition </a:t>
            </a:r>
            <a:r>
              <a:rPr lang="en-US" b="1" u="sng" dirty="0">
                <a:solidFill>
                  <a:schemeClr val="accent6"/>
                </a:solidFill>
                <a:latin typeface="Calibri"/>
                <a:ea typeface="Calibri"/>
                <a:cs typeface="Calibri"/>
                <a:sym typeface="Calibri"/>
              </a:rPr>
              <a:t>22/11</a:t>
            </a:r>
            <a:r>
              <a:rPr lang="en-US" u="sng" dirty="0">
                <a:solidFill>
                  <a:schemeClr val="accent6"/>
                </a:solidFill>
                <a:latin typeface="Calibri"/>
                <a:ea typeface="Calibri"/>
                <a:cs typeface="Calibri"/>
                <a:sym typeface="Calibri"/>
              </a:rPr>
              <a:t>:</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Colour</a:t>
            </a:r>
            <a:r>
              <a:rPr lang="en-US" dirty="0">
                <a:solidFill>
                  <a:schemeClr val="dk1"/>
                </a:solidFill>
                <a:latin typeface="Calibri"/>
                <a:ea typeface="Calibri"/>
                <a:cs typeface="Calibri"/>
                <a:sym typeface="Calibri"/>
              </a:rPr>
              <a:t> Run </a:t>
            </a:r>
            <a:r>
              <a:rPr lang="en-US" b="1" u="sng" dirty="0" smtClean="0">
                <a:solidFill>
                  <a:schemeClr val="accent6"/>
                </a:solidFill>
                <a:latin typeface="Calibri"/>
                <a:ea typeface="Calibri"/>
                <a:cs typeface="Calibri"/>
                <a:sym typeface="Calibri"/>
              </a:rPr>
              <a:t>6/12</a:t>
            </a:r>
            <a:r>
              <a:rPr lang="en-US" dirty="0">
                <a:solidFill>
                  <a:schemeClr val="accent6"/>
                </a:solidFill>
                <a:latin typeface="Calibri"/>
                <a:ea typeface="Calibri"/>
                <a:cs typeface="Calibri"/>
                <a:sym typeface="Calibri"/>
              </a:rPr>
              <a:t>:</a:t>
            </a:r>
            <a:r>
              <a:rPr lang="en-US" dirty="0">
                <a:solidFill>
                  <a:schemeClr val="dk1"/>
                </a:solidFill>
                <a:latin typeface="Calibri"/>
                <a:ea typeface="Calibri"/>
                <a:cs typeface="Calibri"/>
                <a:sym typeface="Calibri"/>
              </a:rPr>
              <a:t> Mini Fete </a:t>
            </a:r>
            <a:r>
              <a:rPr lang="en-US" b="1" u="sng" dirty="0">
                <a:solidFill>
                  <a:schemeClr val="accent6"/>
                </a:solidFill>
                <a:latin typeface="Calibri"/>
                <a:ea typeface="Calibri"/>
                <a:cs typeface="Calibri"/>
                <a:sym typeface="Calibri"/>
              </a:rPr>
              <a:t>9/12</a:t>
            </a:r>
            <a:r>
              <a:rPr lang="en-US" dirty="0">
                <a:solidFill>
                  <a:schemeClr val="accent6"/>
                </a:solidFill>
                <a:latin typeface="Calibri"/>
                <a:ea typeface="Calibri"/>
                <a:cs typeface="Calibri"/>
                <a:sym typeface="Calibri"/>
              </a:rPr>
              <a:t>: </a:t>
            </a:r>
            <a:r>
              <a:rPr lang="en-US" dirty="0">
                <a:solidFill>
                  <a:schemeClr val="dk1"/>
                </a:solidFill>
                <a:latin typeface="Calibri"/>
                <a:ea typeface="Calibri"/>
                <a:cs typeface="Calibri"/>
                <a:sym typeface="Calibri"/>
              </a:rPr>
              <a:t>Swimming Carnival </a:t>
            </a:r>
            <a:r>
              <a:rPr lang="en-US" b="1" u="sng" dirty="0" smtClean="0">
                <a:solidFill>
                  <a:schemeClr val="accent6"/>
                </a:solidFill>
                <a:latin typeface="Calibri"/>
                <a:ea typeface="Calibri"/>
                <a:cs typeface="Calibri"/>
                <a:sym typeface="Calibri"/>
              </a:rPr>
              <a:t>12/12</a:t>
            </a:r>
            <a:r>
              <a:rPr lang="en-US" dirty="0">
                <a:solidFill>
                  <a:schemeClr val="accent6"/>
                </a:solidFill>
                <a:latin typeface="Calibri"/>
                <a:ea typeface="Calibri"/>
                <a:cs typeface="Calibri"/>
                <a:sym typeface="Calibri"/>
              </a:rPr>
              <a:t>:</a:t>
            </a:r>
            <a:r>
              <a:rPr lang="en-US" dirty="0">
                <a:solidFill>
                  <a:schemeClr val="dk1"/>
                </a:solidFill>
                <a:latin typeface="Calibri"/>
                <a:ea typeface="Calibri"/>
                <a:cs typeface="Calibri"/>
                <a:sym typeface="Calibri"/>
              </a:rPr>
              <a:t> Presentation Day</a:t>
            </a:r>
            <a:r>
              <a:rPr lang="en-US" dirty="0">
                <a:solidFill>
                  <a:schemeClr val="accent6"/>
                </a:solidFill>
                <a:latin typeface="Calibri"/>
                <a:ea typeface="Calibri"/>
                <a:cs typeface="Calibri"/>
                <a:sym typeface="Calibri"/>
              </a:rPr>
              <a:t> </a:t>
            </a:r>
            <a:r>
              <a:rPr lang="en-US" b="1" u="sng" dirty="0" smtClean="0">
                <a:solidFill>
                  <a:schemeClr val="accent6"/>
                </a:solidFill>
                <a:latin typeface="Calibri"/>
                <a:ea typeface="Calibri"/>
                <a:cs typeface="Calibri"/>
                <a:sym typeface="Calibri"/>
              </a:rPr>
              <a:t>13/12</a:t>
            </a:r>
            <a:r>
              <a:rPr lang="en-US" dirty="0">
                <a:solidFill>
                  <a:schemeClr val="accent6"/>
                </a:solidFill>
                <a:latin typeface="Calibri"/>
                <a:ea typeface="Calibri"/>
                <a:cs typeface="Calibri"/>
                <a:sym typeface="Calibri"/>
              </a:rPr>
              <a:t>:</a:t>
            </a:r>
            <a:r>
              <a:rPr lang="en-US" dirty="0">
                <a:solidFill>
                  <a:schemeClr val="dk1"/>
                </a:solidFill>
                <a:latin typeface="Calibri"/>
                <a:ea typeface="Calibri"/>
                <a:cs typeface="Calibri"/>
                <a:sym typeface="Calibri"/>
              </a:rPr>
              <a:t> Silent Disco</a:t>
            </a:r>
            <a:r>
              <a:rPr lang="en-US" dirty="0">
                <a:solidFill>
                  <a:schemeClr val="accent6"/>
                </a:solidFill>
                <a:latin typeface="Calibri"/>
                <a:ea typeface="Calibri"/>
                <a:cs typeface="Calibri"/>
                <a:sym typeface="Calibri"/>
              </a:rPr>
              <a:t> </a:t>
            </a:r>
            <a:r>
              <a:rPr lang="en-US" b="1" u="sng" dirty="0">
                <a:solidFill>
                  <a:schemeClr val="accent6"/>
                </a:solidFill>
                <a:latin typeface="Calibri"/>
                <a:ea typeface="Calibri"/>
                <a:cs typeface="Calibri"/>
                <a:sym typeface="Calibri"/>
              </a:rPr>
              <a:t>16/12</a:t>
            </a:r>
            <a:r>
              <a:rPr lang="en-US" dirty="0">
                <a:solidFill>
                  <a:schemeClr val="accent6"/>
                </a:solidFill>
                <a:latin typeface="Calibri"/>
                <a:ea typeface="Calibri"/>
                <a:cs typeface="Calibri"/>
                <a:sym typeface="Calibri"/>
              </a:rPr>
              <a:t>:</a:t>
            </a:r>
            <a:r>
              <a:rPr lang="en-US" dirty="0">
                <a:solidFill>
                  <a:schemeClr val="dk1"/>
                </a:solidFill>
                <a:latin typeface="Calibri"/>
                <a:ea typeface="Calibri"/>
                <a:cs typeface="Calibri"/>
                <a:sym typeface="Calibri"/>
              </a:rPr>
              <a:t> Year 6 Farewell </a:t>
            </a:r>
            <a:r>
              <a:rPr lang="en-US" b="1" u="sng" dirty="0">
                <a:solidFill>
                  <a:schemeClr val="accent6"/>
                </a:solidFill>
                <a:latin typeface="Calibri"/>
                <a:ea typeface="Calibri"/>
                <a:cs typeface="Calibri"/>
                <a:sym typeface="Calibri"/>
              </a:rPr>
              <a:t>18/12</a:t>
            </a:r>
            <a:r>
              <a:rPr lang="en-US" dirty="0">
                <a:solidFill>
                  <a:schemeClr val="accent6"/>
                </a:solidFill>
                <a:latin typeface="Calibri"/>
                <a:ea typeface="Calibri"/>
                <a:cs typeface="Calibri"/>
                <a:sym typeface="Calibri"/>
              </a:rPr>
              <a:t>:</a:t>
            </a:r>
            <a:r>
              <a:rPr lang="en-US" dirty="0">
                <a:solidFill>
                  <a:schemeClr val="dk1"/>
                </a:solidFill>
                <a:latin typeface="Calibri"/>
                <a:ea typeface="Calibri"/>
                <a:cs typeface="Calibri"/>
                <a:sym typeface="Calibri"/>
              </a:rPr>
              <a:t> Last day of school</a:t>
            </a:r>
            <a:endParaRPr dirty="0">
              <a:solidFill>
                <a:schemeClr val="dk1"/>
              </a:solidFill>
              <a:latin typeface="Calibri"/>
              <a:ea typeface="Calibri"/>
              <a:cs typeface="Calibri"/>
              <a:sym typeface="Calibri"/>
            </a:endParaRPr>
          </a:p>
          <a:p>
            <a:pPr marL="0" marR="0" lvl="0" indent="0" algn="l" rtl="0">
              <a:spcBef>
                <a:spcPts val="1200"/>
              </a:spcBef>
              <a:spcAft>
                <a:spcPts val="0"/>
              </a:spcAft>
              <a:buNone/>
            </a:pPr>
            <a:endParaRPr dirty="0">
              <a:solidFill>
                <a:schemeClr val="dk1"/>
              </a:solidFill>
              <a:latin typeface="Calibri"/>
              <a:ea typeface="Calibri"/>
              <a:cs typeface="Calibri"/>
              <a:sym typeface="Calibri"/>
            </a:endParaRPr>
          </a:p>
        </p:txBody>
      </p:sp>
      <p:sp>
        <p:nvSpPr>
          <p:cNvPr id="90" name="Google Shape;90;p13"/>
          <p:cNvSpPr txBox="1"/>
          <p:nvPr/>
        </p:nvSpPr>
        <p:spPr>
          <a:xfrm>
            <a:off x="692405" y="7383203"/>
            <a:ext cx="6899020"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500" dirty="0">
                <a:solidFill>
                  <a:schemeClr val="lt1"/>
                </a:solidFill>
                <a:latin typeface="Calibri"/>
                <a:ea typeface="Calibri"/>
                <a:cs typeface="Calibri"/>
                <a:sym typeface="Calibri"/>
              </a:rPr>
              <a:t>If you have any concerns please email the school with Attention to: </a:t>
            </a:r>
            <a:r>
              <a:rPr lang="en-US" sz="1500" dirty="0" err="1">
                <a:solidFill>
                  <a:schemeClr val="lt1"/>
                </a:solidFill>
                <a:latin typeface="Calibri"/>
                <a:ea typeface="Calibri"/>
                <a:cs typeface="Calibri"/>
                <a:sym typeface="Calibri"/>
              </a:rPr>
              <a:t>Mrs</a:t>
            </a:r>
            <a:r>
              <a:rPr lang="en-US" sz="1500" dirty="0">
                <a:solidFill>
                  <a:schemeClr val="lt1"/>
                </a:solidFill>
                <a:latin typeface="Calibri"/>
                <a:ea typeface="Calibri"/>
                <a:cs typeface="Calibri"/>
                <a:sym typeface="Calibri"/>
              </a:rPr>
              <a:t> </a:t>
            </a:r>
            <a:r>
              <a:rPr lang="en-US" sz="1500" dirty="0" smtClean="0">
                <a:solidFill>
                  <a:schemeClr val="lt1"/>
                </a:solidFill>
                <a:latin typeface="Calibri"/>
                <a:ea typeface="Calibri"/>
                <a:cs typeface="Calibri"/>
                <a:sym typeface="Calibri"/>
              </a:rPr>
              <a:t>Isaacs</a:t>
            </a:r>
            <a:endParaRPr sz="1500" dirty="0"/>
          </a:p>
        </p:txBody>
      </p:sp>
      <p:sp>
        <p:nvSpPr>
          <p:cNvPr id="91" name="Google Shape;91;p13"/>
          <p:cNvSpPr txBox="1"/>
          <p:nvPr/>
        </p:nvSpPr>
        <p:spPr>
          <a:xfrm>
            <a:off x="4340059" y="2640353"/>
            <a:ext cx="2451900" cy="52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000">
                <a:solidFill>
                  <a:schemeClr val="dk1"/>
                </a:solidFill>
                <a:latin typeface="Calibri"/>
                <a:ea typeface="Calibri"/>
                <a:cs typeface="Calibri"/>
                <a:sym typeface="Calibri"/>
              </a:rPr>
              <a:t>October-December</a:t>
            </a:r>
            <a:endParaRPr sz="2000">
              <a:solidFill>
                <a:schemeClr val="dk1"/>
              </a:solidFill>
              <a:latin typeface="Calibri"/>
              <a:ea typeface="Calibri"/>
              <a:cs typeface="Calibri"/>
              <a:sym typeface="Calibri"/>
            </a:endParaRPr>
          </a:p>
        </p:txBody>
      </p:sp>
      <p:sp>
        <p:nvSpPr>
          <p:cNvPr id="92" name="Google Shape;92;p13"/>
          <p:cNvSpPr txBox="1"/>
          <p:nvPr/>
        </p:nvSpPr>
        <p:spPr>
          <a:xfrm>
            <a:off x="4344063" y="3237612"/>
            <a:ext cx="2443795"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rgbClr val="00B050"/>
              </a:solidFill>
              <a:latin typeface="Calibri"/>
              <a:ea typeface="Calibri"/>
              <a:cs typeface="Calibri"/>
              <a:sym typeface="Calibri"/>
            </a:endParaRPr>
          </a:p>
        </p:txBody>
      </p:sp>
      <p:sp>
        <p:nvSpPr>
          <p:cNvPr id="93" name="Google Shape;93;p13"/>
          <p:cNvSpPr txBox="1"/>
          <p:nvPr/>
        </p:nvSpPr>
        <p:spPr>
          <a:xfrm>
            <a:off x="3646967" y="3773302"/>
            <a:ext cx="2583712" cy="3358200"/>
          </a:xfrm>
          <a:prstGeom prst="rect">
            <a:avLst/>
          </a:prstGeom>
          <a:noFill/>
          <a:ln>
            <a:noFill/>
          </a:ln>
        </p:spPr>
        <p:txBody>
          <a:bodyPr spcFirstLastPara="1" wrap="square" lIns="91425" tIns="45700" rIns="91425" bIns="45700" anchor="t" anchorCtr="0">
            <a:noAutofit/>
          </a:bodyPr>
          <a:lstStyle/>
          <a:p>
            <a:pPr lvl="0" algn="ctr"/>
            <a:endParaRPr lang="en-AU" sz="1200" dirty="0" smtClean="0">
              <a:solidFill>
                <a:schemeClr val="dk1"/>
              </a:solidFill>
              <a:latin typeface="Calibri"/>
              <a:ea typeface="Calibri"/>
              <a:cs typeface="Calibri"/>
              <a:sym typeface="Calibri"/>
            </a:endParaRPr>
          </a:p>
          <a:p>
            <a:pPr lvl="0" algn="ctr"/>
            <a:r>
              <a:rPr lang="en-AU" sz="1600" dirty="0" smtClean="0">
                <a:solidFill>
                  <a:schemeClr val="dk1"/>
                </a:solidFill>
                <a:latin typeface="Calibri"/>
                <a:ea typeface="Calibri"/>
                <a:cs typeface="Calibri"/>
                <a:sym typeface="Calibri"/>
              </a:rPr>
              <a:t> </a:t>
            </a:r>
            <a:r>
              <a:rPr lang="en-AU" sz="1600" dirty="0">
                <a:solidFill>
                  <a:schemeClr val="dk1"/>
                </a:solidFill>
                <a:latin typeface="Calibri"/>
                <a:ea typeface="Calibri"/>
                <a:cs typeface="Calibri"/>
                <a:sym typeface="Calibri"/>
              </a:rPr>
              <a:t>I have </a:t>
            </a:r>
            <a:r>
              <a:rPr lang="en-AU" sz="1600" dirty="0" smtClean="0">
                <a:solidFill>
                  <a:schemeClr val="dk1"/>
                </a:solidFill>
                <a:latin typeface="Calibri"/>
                <a:ea typeface="Calibri"/>
                <a:cs typeface="Calibri"/>
                <a:sym typeface="Calibri"/>
              </a:rPr>
              <a:t>thoroughly </a:t>
            </a:r>
            <a:r>
              <a:rPr lang="en-AU" sz="1600" dirty="0">
                <a:solidFill>
                  <a:schemeClr val="dk1"/>
                </a:solidFill>
                <a:latin typeface="Calibri"/>
                <a:ea typeface="Calibri"/>
                <a:cs typeface="Calibri"/>
                <a:sym typeface="Calibri"/>
              </a:rPr>
              <a:t>enjoyed teaching your children this year, watching them grow and seeing their smiling faces each day. Thank you again for your </a:t>
            </a:r>
            <a:r>
              <a:rPr lang="en-AU" sz="1600" dirty="0" smtClean="0">
                <a:solidFill>
                  <a:schemeClr val="dk1"/>
                </a:solidFill>
                <a:latin typeface="Calibri"/>
                <a:ea typeface="Calibri"/>
                <a:cs typeface="Calibri"/>
                <a:sym typeface="Calibri"/>
              </a:rPr>
              <a:t>support. Let’s </a:t>
            </a:r>
            <a:r>
              <a:rPr lang="en-AU" sz="1600" dirty="0">
                <a:solidFill>
                  <a:schemeClr val="dk1"/>
                </a:solidFill>
                <a:latin typeface="Calibri"/>
                <a:ea typeface="Calibri"/>
                <a:cs typeface="Calibri"/>
                <a:sym typeface="Calibri"/>
              </a:rPr>
              <a:t>dive into this </a:t>
            </a:r>
            <a:r>
              <a:rPr lang="en-AU" sz="1600" dirty="0" smtClean="0">
                <a:solidFill>
                  <a:schemeClr val="dk1"/>
                </a:solidFill>
                <a:latin typeface="Calibri"/>
                <a:ea typeface="Calibri"/>
                <a:cs typeface="Calibri"/>
                <a:sym typeface="Calibri"/>
              </a:rPr>
              <a:t>term</a:t>
            </a:r>
            <a:r>
              <a:rPr lang="en-AU" sz="1600" dirty="0">
                <a:solidFill>
                  <a:schemeClr val="dk1"/>
                </a:solidFill>
                <a:latin typeface="Calibri"/>
                <a:ea typeface="Calibri"/>
                <a:cs typeface="Calibri"/>
                <a:sym typeface="Calibri"/>
              </a:rPr>
              <a:t>!</a:t>
            </a:r>
            <a:r>
              <a:rPr lang="en-AU" sz="1600" dirty="0" smtClean="0">
                <a:solidFill>
                  <a:schemeClr val="dk1"/>
                </a:solidFill>
                <a:latin typeface="Calibri"/>
                <a:ea typeface="Calibri"/>
                <a:cs typeface="Calibri"/>
                <a:sym typeface="Calibri"/>
              </a:rPr>
              <a:t> </a:t>
            </a:r>
            <a:endParaRPr lang="en-AU" sz="16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6631" y="101196"/>
            <a:ext cx="1343428" cy="1343428"/>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4045" y="5887546"/>
            <a:ext cx="1140009" cy="114000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9"/>
        <p:cNvGrpSpPr/>
        <p:nvPr/>
      </p:nvGrpSpPr>
      <p:grpSpPr>
        <a:xfrm>
          <a:off x="0" y="0"/>
          <a:ext cx="0" cy="0"/>
          <a:chOff x="0" y="0"/>
          <a:chExt cx="0" cy="0"/>
        </a:xfrm>
      </p:grpSpPr>
      <p:sp>
        <p:nvSpPr>
          <p:cNvPr id="100" name="Google Shape;100;p14"/>
          <p:cNvSpPr txBox="1"/>
          <p:nvPr/>
        </p:nvSpPr>
        <p:spPr>
          <a:xfrm>
            <a:off x="16908" y="477037"/>
            <a:ext cx="4886325" cy="110799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6600">
                <a:solidFill>
                  <a:srgbClr val="92D050"/>
                </a:solidFill>
                <a:latin typeface="Calibri"/>
                <a:ea typeface="Calibri"/>
                <a:cs typeface="Calibri"/>
                <a:sym typeface="Calibri"/>
              </a:rPr>
              <a:t>Year 2</a:t>
            </a:r>
            <a:r>
              <a:rPr lang="en-US" sz="6600">
                <a:solidFill>
                  <a:schemeClr val="dk1"/>
                </a:solidFill>
                <a:latin typeface="Calibri"/>
                <a:ea typeface="Calibri"/>
                <a:cs typeface="Calibri"/>
                <a:sym typeface="Calibri"/>
              </a:rPr>
              <a:t> </a:t>
            </a:r>
            <a:endParaRPr/>
          </a:p>
        </p:txBody>
      </p:sp>
      <p:sp>
        <p:nvSpPr>
          <p:cNvPr id="101" name="Google Shape;101;p14"/>
          <p:cNvSpPr txBox="1"/>
          <p:nvPr/>
        </p:nvSpPr>
        <p:spPr>
          <a:xfrm>
            <a:off x="45171" y="-672"/>
            <a:ext cx="4722019" cy="76944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400" dirty="0" err="1">
                <a:solidFill>
                  <a:schemeClr val="dk1"/>
                </a:solidFill>
                <a:latin typeface="Calibri"/>
                <a:ea typeface="Calibri"/>
                <a:cs typeface="Calibri"/>
                <a:sym typeface="Calibri"/>
              </a:rPr>
              <a:t>Mrs</a:t>
            </a:r>
            <a:r>
              <a:rPr lang="en-US" sz="4400" dirty="0">
                <a:solidFill>
                  <a:schemeClr val="dk1"/>
                </a:solidFill>
                <a:latin typeface="Calibri"/>
                <a:ea typeface="Calibri"/>
                <a:cs typeface="Calibri"/>
                <a:sym typeface="Calibri"/>
              </a:rPr>
              <a:t> </a:t>
            </a:r>
            <a:r>
              <a:rPr lang="en-US" sz="4400" dirty="0" smtClean="0">
                <a:solidFill>
                  <a:schemeClr val="dk1"/>
                </a:solidFill>
                <a:latin typeface="Calibri"/>
                <a:ea typeface="Calibri"/>
                <a:cs typeface="Calibri"/>
                <a:sym typeface="Calibri"/>
              </a:rPr>
              <a:t>Isaacs’ </a:t>
            </a:r>
            <a:endParaRPr dirty="0"/>
          </a:p>
        </p:txBody>
      </p:sp>
      <p:sp>
        <p:nvSpPr>
          <p:cNvPr id="102" name="Google Shape;102;p14"/>
          <p:cNvSpPr txBox="1"/>
          <p:nvPr/>
        </p:nvSpPr>
        <p:spPr>
          <a:xfrm>
            <a:off x="1546646" y="3294607"/>
            <a:ext cx="2962279"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rgbClr val="00B050"/>
                </a:solidFill>
                <a:latin typeface="Calibri"/>
                <a:ea typeface="Calibri"/>
                <a:cs typeface="Calibri"/>
                <a:sym typeface="Calibri"/>
              </a:rPr>
              <a:t>Focus for Term 4</a:t>
            </a:r>
            <a:endParaRPr sz="2400" dirty="0">
              <a:solidFill>
                <a:srgbClr val="00B050"/>
              </a:solidFill>
              <a:latin typeface="Calibri"/>
              <a:ea typeface="Calibri"/>
              <a:cs typeface="Calibri"/>
              <a:sym typeface="Calibri"/>
            </a:endParaRPr>
          </a:p>
        </p:txBody>
      </p:sp>
      <p:sp>
        <p:nvSpPr>
          <p:cNvPr id="103" name="Google Shape;103;p14"/>
          <p:cNvSpPr txBox="1"/>
          <p:nvPr/>
        </p:nvSpPr>
        <p:spPr>
          <a:xfrm>
            <a:off x="1486327" y="7747763"/>
            <a:ext cx="4456846"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rgbClr val="00B050"/>
                </a:solidFill>
                <a:latin typeface="Calibri"/>
                <a:ea typeface="Calibri"/>
                <a:cs typeface="Calibri"/>
                <a:sym typeface="Calibri"/>
              </a:rPr>
              <a:t>Homework </a:t>
            </a:r>
            <a:endParaRPr dirty="0"/>
          </a:p>
        </p:txBody>
      </p:sp>
      <p:sp>
        <p:nvSpPr>
          <p:cNvPr id="104" name="Google Shape;104;p14"/>
          <p:cNvSpPr txBox="1"/>
          <p:nvPr/>
        </p:nvSpPr>
        <p:spPr>
          <a:xfrm>
            <a:off x="1057275" y="3735498"/>
            <a:ext cx="2286000" cy="3489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lang="en-US" sz="1200" b="1" u="sng" dirty="0" smtClean="0">
              <a:solidFill>
                <a:srgbClr val="00B050"/>
              </a:solidFill>
              <a:latin typeface="Calibri"/>
              <a:ea typeface="Calibri"/>
              <a:cs typeface="Calibri"/>
              <a:sym typeface="Calibri"/>
            </a:endParaRPr>
          </a:p>
          <a:p>
            <a:pPr marL="0" marR="0" lvl="0" indent="0" algn="l" rtl="0">
              <a:spcBef>
                <a:spcPts val="0"/>
              </a:spcBef>
              <a:spcAft>
                <a:spcPts val="0"/>
              </a:spcAft>
              <a:buNone/>
            </a:pPr>
            <a:r>
              <a:rPr lang="en-US" sz="1200" b="1" u="sng" dirty="0" smtClean="0">
                <a:solidFill>
                  <a:srgbClr val="00B050"/>
                </a:solidFill>
                <a:latin typeface="Calibri"/>
                <a:ea typeface="Calibri"/>
                <a:cs typeface="Calibri"/>
                <a:sym typeface="Calibri"/>
              </a:rPr>
              <a:t>Numeracy</a:t>
            </a:r>
            <a:r>
              <a:rPr lang="en-US" sz="1200" b="1" u="sng" dirty="0">
                <a:solidFill>
                  <a:srgbClr val="00B050"/>
                </a:solidFill>
                <a:latin typeface="Calibri"/>
                <a:ea typeface="Calibri"/>
                <a:cs typeface="Calibri"/>
                <a:sym typeface="Calibri"/>
              </a:rPr>
              <a:t>:</a:t>
            </a:r>
            <a:endParaRPr sz="1200" b="1" u="sng" dirty="0">
              <a:solidFill>
                <a:srgbClr val="00B050"/>
              </a:solidFill>
              <a:latin typeface="Calibri"/>
              <a:ea typeface="Calibri"/>
              <a:cs typeface="Calibri"/>
              <a:sym typeface="Calibri"/>
            </a:endParaRPr>
          </a:p>
          <a:p>
            <a:pPr marL="0" marR="0" lvl="0" indent="0" algn="l" rtl="0">
              <a:spcBef>
                <a:spcPts val="0"/>
              </a:spcBef>
              <a:spcAft>
                <a:spcPts val="0"/>
              </a:spcAft>
              <a:buNone/>
            </a:pPr>
            <a:endParaRPr sz="1200" b="1" u="sng" dirty="0">
              <a:solidFill>
                <a:srgbClr val="00B050"/>
              </a:solidFill>
              <a:latin typeface="Calibri"/>
              <a:ea typeface="Calibri"/>
              <a:cs typeface="Calibri"/>
              <a:sym typeface="Calibri"/>
            </a:endParaRPr>
          </a:p>
          <a:p>
            <a:pPr marL="0" marR="0" lvl="0" indent="0" algn="l" rtl="0">
              <a:spcBef>
                <a:spcPts val="0"/>
              </a:spcBef>
              <a:spcAft>
                <a:spcPts val="0"/>
              </a:spcAft>
              <a:buNone/>
            </a:pPr>
            <a:r>
              <a:rPr lang="en-US" sz="1200" b="1" u="sng" dirty="0">
                <a:solidFill>
                  <a:schemeClr val="dk1"/>
                </a:solidFill>
                <a:latin typeface="Calibri"/>
                <a:ea typeface="Calibri"/>
                <a:cs typeface="Calibri"/>
                <a:sym typeface="Calibri"/>
              </a:rPr>
              <a:t>Week 1</a:t>
            </a:r>
            <a:r>
              <a:rPr lang="en-US" sz="1200" dirty="0">
                <a:solidFill>
                  <a:schemeClr val="dk1"/>
                </a:solidFill>
                <a:latin typeface="Calibri"/>
                <a:ea typeface="Calibri"/>
                <a:cs typeface="Calibri"/>
                <a:sym typeface="Calibri"/>
              </a:rPr>
              <a:t>-Whole Number</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u="sng" dirty="0">
                <a:solidFill>
                  <a:schemeClr val="dk1"/>
                </a:solidFill>
                <a:latin typeface="Calibri"/>
                <a:ea typeface="Calibri"/>
                <a:cs typeface="Calibri"/>
                <a:sym typeface="Calibri"/>
              </a:rPr>
              <a:t>Week 2</a:t>
            </a:r>
            <a:r>
              <a:rPr lang="en-US" sz="1200" dirty="0">
                <a:solidFill>
                  <a:schemeClr val="dk1"/>
                </a:solidFill>
                <a:latin typeface="Calibri"/>
                <a:ea typeface="Calibri"/>
                <a:cs typeface="Calibri"/>
                <a:sym typeface="Calibri"/>
              </a:rPr>
              <a:t>-2D Shapes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u="sng" dirty="0">
                <a:solidFill>
                  <a:schemeClr val="dk1"/>
                </a:solidFill>
                <a:latin typeface="Calibri"/>
                <a:ea typeface="Calibri"/>
                <a:cs typeface="Calibri"/>
                <a:sym typeface="Calibri"/>
              </a:rPr>
              <a:t>Week 3</a:t>
            </a:r>
            <a:r>
              <a:rPr lang="en-US" sz="1200" dirty="0">
                <a:solidFill>
                  <a:schemeClr val="dk1"/>
                </a:solidFill>
                <a:latin typeface="Calibri"/>
                <a:ea typeface="Calibri"/>
                <a:cs typeface="Calibri"/>
                <a:sym typeface="Calibri"/>
              </a:rPr>
              <a:t>-3D Objects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u="sng" dirty="0">
                <a:solidFill>
                  <a:schemeClr val="dk1"/>
                </a:solidFill>
                <a:latin typeface="Calibri"/>
                <a:ea typeface="Calibri"/>
                <a:cs typeface="Calibri"/>
                <a:sym typeface="Calibri"/>
              </a:rPr>
              <a:t>Week 4</a:t>
            </a:r>
            <a:r>
              <a:rPr lang="en-US" sz="1200" dirty="0">
                <a:solidFill>
                  <a:schemeClr val="dk1"/>
                </a:solidFill>
                <a:latin typeface="Calibri"/>
                <a:ea typeface="Calibri"/>
                <a:cs typeface="Calibri"/>
                <a:sym typeface="Calibri"/>
              </a:rPr>
              <a:t>- Position</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u="sng" dirty="0">
                <a:solidFill>
                  <a:schemeClr val="dk1"/>
                </a:solidFill>
                <a:latin typeface="Calibri"/>
                <a:ea typeface="Calibri"/>
                <a:cs typeface="Calibri"/>
                <a:sym typeface="Calibri"/>
              </a:rPr>
              <a:t>Week 5</a:t>
            </a:r>
            <a:r>
              <a:rPr lang="en-US" sz="1200" dirty="0">
                <a:solidFill>
                  <a:schemeClr val="dk1"/>
                </a:solidFill>
                <a:latin typeface="Calibri"/>
                <a:ea typeface="Calibri"/>
                <a:cs typeface="Calibri"/>
                <a:sym typeface="Calibri"/>
              </a:rPr>
              <a:t>- Consolidation/</a:t>
            </a:r>
            <a:r>
              <a:rPr lang="en-US" sz="1200" dirty="0" err="1">
                <a:solidFill>
                  <a:schemeClr val="dk1"/>
                </a:solidFill>
                <a:latin typeface="Calibri"/>
                <a:ea typeface="Calibri"/>
                <a:cs typeface="Calibri"/>
                <a:sym typeface="Calibri"/>
              </a:rPr>
              <a:t>Maths</a:t>
            </a:r>
            <a:r>
              <a:rPr lang="en-US" sz="1200" dirty="0">
                <a:solidFill>
                  <a:schemeClr val="dk1"/>
                </a:solidFill>
                <a:latin typeface="Calibri"/>
                <a:ea typeface="Calibri"/>
                <a:cs typeface="Calibri"/>
                <a:sym typeface="Calibri"/>
              </a:rPr>
              <a:t> Investigations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u="sng" dirty="0">
                <a:solidFill>
                  <a:schemeClr val="dk1"/>
                </a:solidFill>
                <a:latin typeface="Calibri"/>
                <a:ea typeface="Calibri"/>
                <a:cs typeface="Calibri"/>
                <a:sym typeface="Calibri"/>
              </a:rPr>
              <a:t>Week 6</a:t>
            </a:r>
            <a:r>
              <a:rPr lang="en-US" sz="1200" dirty="0">
                <a:solidFill>
                  <a:schemeClr val="dk1"/>
                </a:solidFill>
                <a:latin typeface="Calibri"/>
                <a:ea typeface="Calibri"/>
                <a:cs typeface="Calibri"/>
                <a:sym typeface="Calibri"/>
              </a:rPr>
              <a:t>- Fractions &amp; Algebra</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u="sng" dirty="0">
                <a:solidFill>
                  <a:schemeClr val="dk1"/>
                </a:solidFill>
                <a:latin typeface="Calibri"/>
                <a:ea typeface="Calibri"/>
                <a:cs typeface="Calibri"/>
                <a:sym typeface="Calibri"/>
              </a:rPr>
              <a:t>Week 7</a:t>
            </a:r>
            <a:r>
              <a:rPr lang="en-US" sz="1200" dirty="0">
                <a:solidFill>
                  <a:schemeClr val="dk1"/>
                </a:solidFill>
                <a:latin typeface="Calibri"/>
                <a:ea typeface="Calibri"/>
                <a:cs typeface="Calibri"/>
                <a:sym typeface="Calibri"/>
              </a:rPr>
              <a:t>- Mass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u="sng" dirty="0">
                <a:solidFill>
                  <a:schemeClr val="dk1"/>
                </a:solidFill>
                <a:latin typeface="Calibri"/>
                <a:ea typeface="Calibri"/>
                <a:cs typeface="Calibri"/>
                <a:sym typeface="Calibri"/>
              </a:rPr>
              <a:t>Week 8</a:t>
            </a:r>
            <a:r>
              <a:rPr lang="en-US" sz="1200" dirty="0">
                <a:solidFill>
                  <a:schemeClr val="dk1"/>
                </a:solidFill>
                <a:latin typeface="Calibri"/>
                <a:ea typeface="Calibri"/>
                <a:cs typeface="Calibri"/>
                <a:sym typeface="Calibri"/>
              </a:rPr>
              <a:t>- Volume &amp; Capacity</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u="sng" dirty="0">
                <a:solidFill>
                  <a:schemeClr val="dk1"/>
                </a:solidFill>
                <a:latin typeface="Calibri"/>
                <a:ea typeface="Calibri"/>
                <a:cs typeface="Calibri"/>
                <a:sym typeface="Calibri"/>
              </a:rPr>
              <a:t>Week 9</a:t>
            </a:r>
            <a:r>
              <a:rPr lang="en-US" sz="1200" dirty="0">
                <a:solidFill>
                  <a:schemeClr val="dk1"/>
                </a:solidFill>
                <a:latin typeface="Calibri"/>
                <a:ea typeface="Calibri"/>
                <a:cs typeface="Calibri"/>
                <a:sym typeface="Calibri"/>
              </a:rPr>
              <a:t>- Time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u="sng" dirty="0">
                <a:solidFill>
                  <a:schemeClr val="dk1"/>
                </a:solidFill>
                <a:latin typeface="Calibri"/>
                <a:ea typeface="Calibri"/>
                <a:cs typeface="Calibri"/>
                <a:sym typeface="Calibri"/>
              </a:rPr>
              <a:t>Week 10</a:t>
            </a:r>
            <a:r>
              <a:rPr lang="en-US" sz="1200" dirty="0">
                <a:solidFill>
                  <a:schemeClr val="dk1"/>
                </a:solidFill>
                <a:latin typeface="Calibri"/>
                <a:ea typeface="Calibri"/>
                <a:cs typeface="Calibri"/>
                <a:sym typeface="Calibri"/>
              </a:rPr>
              <a:t>- Consolidation/ </a:t>
            </a:r>
            <a:r>
              <a:rPr lang="en-US" sz="1200" dirty="0" err="1">
                <a:solidFill>
                  <a:schemeClr val="dk1"/>
                </a:solidFill>
                <a:latin typeface="Calibri"/>
                <a:ea typeface="Calibri"/>
                <a:cs typeface="Calibri"/>
                <a:sym typeface="Calibri"/>
              </a:rPr>
              <a:t>Maths</a:t>
            </a:r>
            <a:r>
              <a:rPr lang="en-US" sz="1200" dirty="0">
                <a:solidFill>
                  <a:schemeClr val="dk1"/>
                </a:solidFill>
                <a:latin typeface="Calibri"/>
                <a:ea typeface="Calibri"/>
                <a:cs typeface="Calibri"/>
                <a:sym typeface="Calibri"/>
              </a:rPr>
              <a:t> Investigations</a:t>
            </a: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500" dirty="0">
              <a:solidFill>
                <a:schemeClr val="dk1"/>
              </a:solidFill>
              <a:latin typeface="Calibri"/>
              <a:ea typeface="Calibri"/>
              <a:cs typeface="Calibri"/>
              <a:sym typeface="Calibri"/>
            </a:endParaRPr>
          </a:p>
        </p:txBody>
      </p:sp>
      <p:sp>
        <p:nvSpPr>
          <p:cNvPr id="105" name="Google Shape;105;p14"/>
          <p:cNvSpPr txBox="1"/>
          <p:nvPr/>
        </p:nvSpPr>
        <p:spPr>
          <a:xfrm>
            <a:off x="4340059" y="2656278"/>
            <a:ext cx="2451900" cy="52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000">
                <a:solidFill>
                  <a:schemeClr val="dk1"/>
                </a:solidFill>
                <a:latin typeface="Calibri"/>
                <a:ea typeface="Calibri"/>
                <a:cs typeface="Calibri"/>
                <a:sym typeface="Calibri"/>
              </a:rPr>
              <a:t>October-December</a:t>
            </a:r>
            <a:endParaRPr sz="2000">
              <a:solidFill>
                <a:schemeClr val="dk1"/>
              </a:solidFill>
              <a:latin typeface="Calibri"/>
              <a:ea typeface="Calibri"/>
              <a:cs typeface="Calibri"/>
              <a:sym typeface="Calibri"/>
            </a:endParaRPr>
          </a:p>
        </p:txBody>
      </p:sp>
      <p:sp>
        <p:nvSpPr>
          <p:cNvPr id="106" name="Google Shape;106;p14"/>
          <p:cNvSpPr txBox="1"/>
          <p:nvPr/>
        </p:nvSpPr>
        <p:spPr>
          <a:xfrm>
            <a:off x="4344063" y="3237612"/>
            <a:ext cx="2443795"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rgbClr val="00B050"/>
                </a:solidFill>
                <a:latin typeface="Calibri"/>
                <a:ea typeface="Calibri"/>
                <a:cs typeface="Calibri"/>
                <a:sym typeface="Calibri"/>
              </a:rPr>
              <a:t>  </a:t>
            </a:r>
            <a:endParaRPr sz="2400">
              <a:solidFill>
                <a:srgbClr val="00B050"/>
              </a:solidFill>
              <a:latin typeface="Calibri"/>
              <a:ea typeface="Calibri"/>
              <a:cs typeface="Calibri"/>
              <a:sym typeface="Calibri"/>
            </a:endParaRPr>
          </a:p>
        </p:txBody>
      </p:sp>
      <p:sp>
        <p:nvSpPr>
          <p:cNvPr id="107" name="Google Shape;107;p14"/>
          <p:cNvSpPr/>
          <p:nvPr/>
        </p:nvSpPr>
        <p:spPr>
          <a:xfrm>
            <a:off x="923925" y="8209428"/>
            <a:ext cx="5581649" cy="97203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00B050"/>
                </a:solidFill>
                <a:latin typeface="Calibri"/>
                <a:ea typeface="Calibri"/>
                <a:cs typeface="Calibri"/>
                <a:sym typeface="Calibri"/>
              </a:rPr>
              <a:t>Google Classroom: </a:t>
            </a:r>
            <a:r>
              <a:rPr lang="en-US" sz="1400" dirty="0">
                <a:solidFill>
                  <a:schemeClr val="dk1"/>
                </a:solidFill>
                <a:latin typeface="Calibri"/>
                <a:ea typeface="Calibri"/>
                <a:cs typeface="Calibri"/>
                <a:sym typeface="Calibri"/>
              </a:rPr>
              <a:t>We will continue using Google </a:t>
            </a:r>
            <a:r>
              <a:rPr lang="en-US" sz="1400" dirty="0" smtClean="0">
                <a:solidFill>
                  <a:schemeClr val="dk1"/>
                </a:solidFill>
                <a:latin typeface="Calibri"/>
                <a:ea typeface="Calibri"/>
                <a:cs typeface="Calibri"/>
                <a:sym typeface="Calibri"/>
              </a:rPr>
              <a:t>Classroom </a:t>
            </a:r>
            <a:r>
              <a:rPr lang="en-US" sz="1400" dirty="0">
                <a:solidFill>
                  <a:schemeClr val="dk1"/>
                </a:solidFill>
                <a:latin typeface="Calibri"/>
                <a:ea typeface="Calibri"/>
                <a:cs typeface="Calibri"/>
                <a:sym typeface="Calibri"/>
              </a:rPr>
              <a:t>– please log into our class account. </a:t>
            </a:r>
            <a:r>
              <a:rPr lang="en-US" sz="1400" dirty="0" smtClean="0">
                <a:solidFill>
                  <a:schemeClr val="dk1"/>
                </a:solidFill>
                <a:latin typeface="Calibri"/>
                <a:ea typeface="Calibri"/>
                <a:cs typeface="Calibri"/>
                <a:sym typeface="Calibri"/>
              </a:rPr>
              <a:t>Homework </a:t>
            </a:r>
            <a:r>
              <a:rPr lang="en-US" sz="1400" dirty="0">
                <a:solidFill>
                  <a:schemeClr val="dk1"/>
                </a:solidFill>
                <a:latin typeface="Calibri"/>
                <a:ea typeface="Calibri"/>
                <a:cs typeface="Calibri"/>
                <a:sym typeface="Calibri"/>
              </a:rPr>
              <a:t>is optional, apart from </a:t>
            </a:r>
            <a:r>
              <a:rPr lang="en-US" sz="1400" b="1" dirty="0">
                <a:solidFill>
                  <a:schemeClr val="dk1"/>
                </a:solidFill>
                <a:latin typeface="Calibri"/>
                <a:ea typeface="Calibri"/>
                <a:cs typeface="Calibri"/>
                <a:sym typeface="Calibri"/>
              </a:rPr>
              <a:t>home reading</a:t>
            </a:r>
            <a:r>
              <a:rPr lang="en-US" sz="1400" dirty="0">
                <a:solidFill>
                  <a:schemeClr val="dk1"/>
                </a:solidFill>
                <a:latin typeface="Calibri"/>
                <a:ea typeface="Calibri"/>
                <a:cs typeface="Calibri"/>
                <a:sym typeface="Calibri"/>
              </a:rPr>
              <a:t> which is essential. It is very important to spend 10-15 minutes reading with your child and listening to them read aloud every day.</a:t>
            </a:r>
            <a:endParaRPr sz="1400" dirty="0">
              <a:solidFill>
                <a:schemeClr val="dk1"/>
              </a:solidFill>
              <a:latin typeface="Calibri"/>
              <a:ea typeface="Calibri"/>
              <a:cs typeface="Calibri"/>
              <a:sym typeface="Calibri"/>
            </a:endParaRPr>
          </a:p>
        </p:txBody>
      </p:sp>
      <p:sp>
        <p:nvSpPr>
          <p:cNvPr id="108" name="Google Shape;108;p14"/>
          <p:cNvSpPr/>
          <p:nvPr/>
        </p:nvSpPr>
        <p:spPr>
          <a:xfrm>
            <a:off x="3714750" y="3757375"/>
            <a:ext cx="2686050" cy="3489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1" u="sng" dirty="0">
                <a:solidFill>
                  <a:srgbClr val="00B050"/>
                </a:solidFill>
                <a:latin typeface="Calibri"/>
                <a:ea typeface="Calibri"/>
                <a:cs typeface="Calibri"/>
                <a:sym typeface="Calibri"/>
              </a:rPr>
              <a:t>Literacy </a:t>
            </a:r>
            <a:endParaRPr sz="1200" b="1" u="sng" dirty="0">
              <a:solidFill>
                <a:srgbClr val="00B050"/>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u="sng" dirty="0">
              <a:solidFill>
                <a:srgbClr val="00B050"/>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b="1" u="sng" dirty="0">
                <a:solidFill>
                  <a:schemeClr val="accent6"/>
                </a:solidFill>
                <a:latin typeface="Calibri"/>
                <a:ea typeface="Calibri"/>
                <a:cs typeface="Calibri"/>
                <a:sym typeface="Calibri"/>
              </a:rPr>
              <a:t>Writing</a:t>
            </a:r>
            <a:endParaRPr sz="1200" b="1" u="sng" dirty="0">
              <a:solidFill>
                <a:schemeClr val="accent6"/>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dirty="0" smtClean="0">
                <a:solidFill>
                  <a:schemeClr val="dk1"/>
                </a:solidFill>
                <a:latin typeface="Calibri"/>
                <a:ea typeface="Calibri"/>
                <a:cs typeface="Calibri"/>
                <a:sym typeface="Calibri"/>
              </a:rPr>
              <a:t>Handwriting: </a:t>
            </a:r>
            <a:r>
              <a:rPr lang="en-US" sz="1200" dirty="0">
                <a:solidFill>
                  <a:schemeClr val="dk1"/>
                </a:solidFill>
                <a:latin typeface="Calibri"/>
                <a:ea typeface="Calibri"/>
                <a:cs typeface="Calibri"/>
                <a:sym typeface="Calibri"/>
              </a:rPr>
              <a:t>correct letter formation, correct p</a:t>
            </a:r>
            <a:r>
              <a:rPr lang="en-US" sz="1200" dirty="0" smtClean="0">
                <a:solidFill>
                  <a:schemeClr val="dk1"/>
                </a:solidFill>
                <a:latin typeface="Calibri"/>
                <a:ea typeface="Calibri"/>
                <a:cs typeface="Calibri"/>
                <a:sym typeface="Calibri"/>
              </a:rPr>
              <a:t>encil </a:t>
            </a:r>
            <a:r>
              <a:rPr lang="en-US" sz="1200" dirty="0">
                <a:solidFill>
                  <a:schemeClr val="dk1"/>
                </a:solidFill>
                <a:latin typeface="Calibri"/>
                <a:ea typeface="Calibri"/>
                <a:cs typeface="Calibri"/>
                <a:sym typeface="Calibri"/>
              </a:rPr>
              <a:t>grip and posture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dirty="0">
                <a:solidFill>
                  <a:schemeClr val="dk1"/>
                </a:solidFill>
                <a:latin typeface="Calibri"/>
                <a:ea typeface="Calibri"/>
                <a:cs typeface="Calibri"/>
                <a:sym typeface="Calibri"/>
              </a:rPr>
              <a:t>Sentence </a:t>
            </a:r>
            <a:r>
              <a:rPr lang="en-US" sz="1200" dirty="0" smtClean="0">
                <a:solidFill>
                  <a:schemeClr val="dk1"/>
                </a:solidFill>
                <a:latin typeface="Calibri"/>
                <a:ea typeface="Calibri"/>
                <a:cs typeface="Calibri"/>
                <a:sym typeface="Calibri"/>
              </a:rPr>
              <a:t>structure: </a:t>
            </a:r>
            <a:r>
              <a:rPr lang="en-US" sz="1200" dirty="0">
                <a:solidFill>
                  <a:schemeClr val="dk1"/>
                </a:solidFill>
                <a:latin typeface="Calibri"/>
                <a:ea typeface="Calibri"/>
                <a:cs typeface="Calibri"/>
                <a:sym typeface="Calibri"/>
              </a:rPr>
              <a:t>finger spaces, full stops, c</a:t>
            </a:r>
            <a:r>
              <a:rPr lang="en-US" sz="1200" dirty="0" smtClean="0">
                <a:solidFill>
                  <a:schemeClr val="dk1"/>
                </a:solidFill>
                <a:latin typeface="Calibri"/>
                <a:ea typeface="Calibri"/>
                <a:cs typeface="Calibri"/>
                <a:sym typeface="Calibri"/>
              </a:rPr>
              <a:t>apital </a:t>
            </a:r>
            <a:r>
              <a:rPr lang="en-US" sz="1200" dirty="0">
                <a:solidFill>
                  <a:schemeClr val="dk1"/>
                </a:solidFill>
                <a:latin typeface="Calibri"/>
                <a:ea typeface="Calibri"/>
                <a:cs typeface="Calibri"/>
                <a:sym typeface="Calibri"/>
              </a:rPr>
              <a:t>letters, complex sentences, paragraph writing and</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dirty="0">
                <a:solidFill>
                  <a:schemeClr val="dk1"/>
                </a:solidFill>
                <a:latin typeface="Calibri"/>
                <a:ea typeface="Calibri"/>
                <a:cs typeface="Calibri"/>
                <a:sym typeface="Calibri"/>
              </a:rPr>
              <a:t>imaginative and </a:t>
            </a:r>
            <a:r>
              <a:rPr lang="en-US" sz="1200" dirty="0" smtClean="0">
                <a:solidFill>
                  <a:schemeClr val="dk1"/>
                </a:solidFill>
                <a:latin typeface="Calibri"/>
                <a:ea typeface="Calibri"/>
                <a:cs typeface="Calibri"/>
                <a:sym typeface="Calibri"/>
              </a:rPr>
              <a:t>persuasive </a:t>
            </a:r>
            <a:r>
              <a:rPr lang="en-US" sz="1200" dirty="0">
                <a:solidFill>
                  <a:schemeClr val="dk1"/>
                </a:solidFill>
                <a:latin typeface="Calibri"/>
                <a:ea typeface="Calibri"/>
                <a:cs typeface="Calibri"/>
                <a:sym typeface="Calibri"/>
              </a:rPr>
              <a:t>texts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b="1" u="sng" dirty="0">
                <a:solidFill>
                  <a:schemeClr val="accent6"/>
                </a:solidFill>
                <a:latin typeface="Calibri"/>
                <a:ea typeface="Calibri"/>
                <a:cs typeface="Calibri"/>
                <a:sym typeface="Calibri"/>
              </a:rPr>
              <a:t>Reading</a:t>
            </a:r>
            <a:endParaRPr sz="1200" b="1" u="sng" dirty="0">
              <a:solidFill>
                <a:schemeClr val="accent6"/>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dirty="0">
                <a:solidFill>
                  <a:schemeClr val="dk1"/>
                </a:solidFill>
                <a:latin typeface="Calibri"/>
                <a:ea typeface="Calibri"/>
                <a:cs typeface="Calibri"/>
                <a:sym typeface="Calibri"/>
              </a:rPr>
              <a:t>Speech Sound </a:t>
            </a:r>
            <a:r>
              <a:rPr lang="en-US" sz="1200" dirty="0" smtClean="0">
                <a:solidFill>
                  <a:schemeClr val="dk1"/>
                </a:solidFill>
                <a:latin typeface="Calibri"/>
                <a:ea typeface="Calibri"/>
                <a:cs typeface="Calibri"/>
                <a:sym typeface="Calibri"/>
              </a:rPr>
              <a:t>Pics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dirty="0">
                <a:solidFill>
                  <a:schemeClr val="dk1"/>
                </a:solidFill>
                <a:latin typeface="Calibri"/>
                <a:ea typeface="Calibri"/>
                <a:cs typeface="Calibri"/>
                <a:sym typeface="Calibri"/>
              </a:rPr>
              <a:t>Duck Words (sight words)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dirty="0">
                <a:solidFill>
                  <a:schemeClr val="dk1"/>
                </a:solidFill>
                <a:latin typeface="Calibri"/>
                <a:ea typeface="Calibri"/>
                <a:cs typeface="Calibri"/>
                <a:sym typeface="Calibri"/>
              </a:rPr>
              <a:t>Guided and shared reading in class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dirty="0">
                <a:solidFill>
                  <a:schemeClr val="dk1"/>
                </a:solidFill>
                <a:latin typeface="Calibri"/>
                <a:ea typeface="Calibri"/>
                <a:cs typeface="Calibri"/>
                <a:sym typeface="Calibri"/>
              </a:rPr>
              <a:t>Independent reading of known books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dirty="0">
                <a:solidFill>
                  <a:schemeClr val="dk1"/>
                </a:solidFill>
                <a:latin typeface="Calibri"/>
                <a:ea typeface="Calibri"/>
                <a:cs typeface="Calibri"/>
                <a:sym typeface="Calibri"/>
              </a:rPr>
              <a:t>Reading and comprehension strategies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100"/>
              <a:buNone/>
            </a:pPr>
            <a:r>
              <a:rPr lang="en-US" sz="1200" dirty="0">
                <a:solidFill>
                  <a:schemeClr val="dk1"/>
                </a:solidFill>
                <a:latin typeface="Calibri"/>
                <a:ea typeface="Calibri"/>
                <a:cs typeface="Calibri"/>
                <a:sym typeface="Calibri"/>
              </a:rPr>
              <a:t>Clear and expressive reading </a:t>
            </a:r>
            <a:endParaRPr sz="1200" dirty="0">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endParaRPr dirty="0">
              <a:solidFill>
                <a:schemeClr val="dk1"/>
              </a:solidFill>
              <a:latin typeface="Calibri"/>
              <a:ea typeface="Calibri"/>
              <a:cs typeface="Calibri"/>
              <a:sym typeface="Calibri"/>
            </a:endParaRPr>
          </a:p>
          <a:p>
            <a:pPr marL="0" marR="0" lvl="0" indent="0" algn="l" rtl="0">
              <a:spcBef>
                <a:spcPts val="1200"/>
              </a:spcBef>
              <a:spcAft>
                <a:spcPts val="0"/>
              </a:spcAft>
              <a:buNone/>
            </a:pPr>
            <a:endParaRPr sz="1600" dirty="0">
              <a:latin typeface="Calibri"/>
              <a:ea typeface="Calibri"/>
              <a:cs typeface="Calibri"/>
              <a:sym typeface="Calibri"/>
            </a:endParaRPr>
          </a:p>
        </p:txBody>
      </p:sp>
      <p:sp>
        <p:nvSpPr>
          <p:cNvPr id="110" name="Google Shape;110;p14"/>
          <p:cNvSpPr txBox="1"/>
          <p:nvPr/>
        </p:nvSpPr>
        <p:spPr>
          <a:xfrm>
            <a:off x="4357267" y="3326807"/>
            <a:ext cx="2962200" cy="461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rgbClr val="00B050"/>
                </a:solidFill>
                <a:latin typeface="Calibri"/>
                <a:ea typeface="Calibri"/>
                <a:cs typeface="Calibri"/>
                <a:sym typeface="Calibri"/>
              </a:rPr>
              <a:t>Focus for Term 4</a:t>
            </a:r>
            <a:endParaRPr sz="2400" dirty="0">
              <a:solidFill>
                <a:srgbClr val="00B050"/>
              </a:solidFill>
              <a:latin typeface="Calibri"/>
              <a:ea typeface="Calibri"/>
              <a:cs typeface="Calibri"/>
              <a:sym typeface="Calibri"/>
            </a:endParaRPr>
          </a:p>
        </p:txBody>
      </p:sp>
      <p:sp>
        <p:nvSpPr>
          <p:cNvPr id="2" name="AutoShape 2" descr="https://myemail.det.nsw.edu.au/owa/service.svc/s/GetFileAttachment?id=AAMkADg2MmQ0OTM1LTRiNGQtNDY5Mi1iNjVmLTY4MTA5MjRkY2E2NABGAAAAAABgSFoRQ8DjSLbMeBXLatGeBwBj8KmzHBB6Qb8Y2XdbjEXHAAAG%2FFwGAACTcCJAiVPOSq%2ForS8Qd6%2F4AAQGUlfaAAABEgAQAOpWnNO4r0FMqVTOI0zOsQo%3D&amp;isImagePreview=True&amp;X-OWA-CANARY=yyyW-XunF0-V5rv5bS8SaIWmY8mZUNcIK86lizex62k5h6grESUt5xZ_jxWj-vv_1bVLFz7SjK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AutoShape 4" descr="https://myemail.det.nsw.edu.au/owa/service.svc/s/GetFileAttachment?id=AAMkADg2MmQ0OTM1LTRiNGQtNDY5Mi1iNjVmLTY4MTA5MjRkY2E2NABGAAAAAABgSFoRQ8DjSLbMeBXLatGeBwBj8KmzHBB6Qb8Y2XdbjEXHAAAG%2FFwGAACTcCJAiVPOSq%2ForS8Qd6%2F4AAQGUlfaAAABEgAQAOpWnNO4r0FMqVTOI0zOsQo%3D&amp;isImagePreview=True&amp;X-OWA-CANARY=yyyW-XunF0-V5rv5bS8SaIWmY8mZUNcIK86lizex62k5h6grESUt5xZ_jxWj-vv_1bVLFz7SjK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5203" y="36341"/>
            <a:ext cx="1464856" cy="146485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4"/>
        <p:cNvGrpSpPr/>
        <p:nvPr/>
      </p:nvGrpSpPr>
      <p:grpSpPr>
        <a:xfrm>
          <a:off x="0" y="0"/>
          <a:ext cx="0" cy="0"/>
          <a:chOff x="0" y="0"/>
          <a:chExt cx="0" cy="0"/>
        </a:xfrm>
      </p:grpSpPr>
      <p:sp>
        <p:nvSpPr>
          <p:cNvPr id="115" name="Google Shape;115;p15"/>
          <p:cNvSpPr txBox="1"/>
          <p:nvPr/>
        </p:nvSpPr>
        <p:spPr>
          <a:xfrm>
            <a:off x="16908" y="477037"/>
            <a:ext cx="4886325" cy="110799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6600">
                <a:solidFill>
                  <a:srgbClr val="92D050"/>
                </a:solidFill>
                <a:latin typeface="Calibri"/>
                <a:ea typeface="Calibri"/>
                <a:cs typeface="Calibri"/>
                <a:sym typeface="Calibri"/>
              </a:rPr>
              <a:t>Year 2</a:t>
            </a:r>
            <a:r>
              <a:rPr lang="en-US" sz="6600">
                <a:solidFill>
                  <a:schemeClr val="dk1"/>
                </a:solidFill>
                <a:latin typeface="Calibri"/>
                <a:ea typeface="Calibri"/>
                <a:cs typeface="Calibri"/>
                <a:sym typeface="Calibri"/>
              </a:rPr>
              <a:t> </a:t>
            </a:r>
            <a:endParaRPr/>
          </a:p>
        </p:txBody>
      </p:sp>
      <p:sp>
        <p:nvSpPr>
          <p:cNvPr id="116" name="Google Shape;116;p15"/>
          <p:cNvSpPr txBox="1"/>
          <p:nvPr/>
        </p:nvSpPr>
        <p:spPr>
          <a:xfrm>
            <a:off x="45171" y="62432"/>
            <a:ext cx="4722019" cy="76944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400" dirty="0" err="1">
                <a:solidFill>
                  <a:schemeClr val="dk1"/>
                </a:solidFill>
                <a:latin typeface="Calibri"/>
                <a:ea typeface="Calibri"/>
                <a:cs typeface="Calibri"/>
                <a:sym typeface="Calibri"/>
              </a:rPr>
              <a:t>Mrs</a:t>
            </a:r>
            <a:r>
              <a:rPr lang="en-US" sz="4400" dirty="0">
                <a:solidFill>
                  <a:schemeClr val="dk1"/>
                </a:solidFill>
                <a:latin typeface="Calibri"/>
                <a:ea typeface="Calibri"/>
                <a:cs typeface="Calibri"/>
                <a:sym typeface="Calibri"/>
              </a:rPr>
              <a:t> </a:t>
            </a:r>
            <a:r>
              <a:rPr lang="en-US" sz="4400" dirty="0" smtClean="0">
                <a:solidFill>
                  <a:schemeClr val="dk1"/>
                </a:solidFill>
                <a:latin typeface="Calibri"/>
                <a:ea typeface="Calibri"/>
                <a:cs typeface="Calibri"/>
                <a:sym typeface="Calibri"/>
              </a:rPr>
              <a:t>Isaacs’ </a:t>
            </a:r>
            <a:endParaRPr dirty="0"/>
          </a:p>
        </p:txBody>
      </p:sp>
      <p:sp>
        <p:nvSpPr>
          <p:cNvPr id="117" name="Google Shape;117;p15"/>
          <p:cNvSpPr txBox="1"/>
          <p:nvPr/>
        </p:nvSpPr>
        <p:spPr>
          <a:xfrm>
            <a:off x="1498817" y="3365811"/>
            <a:ext cx="2962279"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rgbClr val="00B050"/>
                </a:solidFill>
                <a:latin typeface="Calibri"/>
                <a:ea typeface="Calibri"/>
                <a:cs typeface="Calibri"/>
                <a:sym typeface="Calibri"/>
              </a:rPr>
              <a:t>Focus for Term 4</a:t>
            </a:r>
            <a:endParaRPr sz="2400" dirty="0">
              <a:solidFill>
                <a:srgbClr val="00B050"/>
              </a:solidFill>
              <a:latin typeface="Calibri"/>
              <a:ea typeface="Calibri"/>
              <a:cs typeface="Calibri"/>
              <a:sym typeface="Calibri"/>
            </a:endParaRPr>
          </a:p>
        </p:txBody>
      </p:sp>
      <p:sp>
        <p:nvSpPr>
          <p:cNvPr id="118" name="Google Shape;118;p15"/>
          <p:cNvSpPr txBox="1"/>
          <p:nvPr/>
        </p:nvSpPr>
        <p:spPr>
          <a:xfrm>
            <a:off x="892432" y="3724275"/>
            <a:ext cx="2677970" cy="35339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b="1" u="sng" dirty="0">
                <a:solidFill>
                  <a:srgbClr val="00B050"/>
                </a:solidFill>
                <a:latin typeface="Calibri"/>
                <a:ea typeface="Calibri"/>
                <a:cs typeface="Calibri"/>
                <a:sym typeface="Calibri"/>
              </a:rPr>
              <a:t>Integrated Units</a:t>
            </a:r>
            <a:endParaRPr sz="1600" b="1" dirty="0">
              <a:solidFill>
                <a:srgbClr val="00B050"/>
              </a:solidFill>
              <a:latin typeface="Calibri"/>
              <a:ea typeface="Calibri"/>
              <a:cs typeface="Calibri"/>
              <a:sym typeface="Calibri"/>
            </a:endParaRPr>
          </a:p>
          <a:p>
            <a:pPr marL="0" lvl="0" indent="0" algn="l" rtl="0">
              <a:lnSpc>
                <a:spcPct val="107000"/>
              </a:lnSpc>
              <a:spcBef>
                <a:spcPts val="0"/>
              </a:spcBef>
              <a:spcAft>
                <a:spcPts val="0"/>
              </a:spcAft>
              <a:buSzPts val="1100"/>
              <a:buNone/>
            </a:pPr>
            <a:r>
              <a:rPr lang="en-US" sz="1100" dirty="0">
                <a:solidFill>
                  <a:schemeClr val="dk1"/>
                </a:solidFill>
                <a:latin typeface="Calibri"/>
                <a:ea typeface="Calibri"/>
                <a:cs typeface="Calibri"/>
                <a:sym typeface="Calibri"/>
              </a:rPr>
              <a:t>Our theme for Term 4 is Change. Students will consider changes that we experience in our lives through the lenses of biology, earth and space sciences, chemistry and physics. </a:t>
            </a:r>
            <a:r>
              <a:rPr lang="en-US" sz="1100" dirty="0" smtClean="0">
                <a:solidFill>
                  <a:schemeClr val="dk1"/>
                </a:solidFill>
                <a:latin typeface="Calibri"/>
                <a:ea typeface="Calibri"/>
                <a:cs typeface="Calibri"/>
                <a:sym typeface="Calibri"/>
              </a:rPr>
              <a:t>They </a:t>
            </a:r>
            <a:r>
              <a:rPr lang="en-US" sz="1100" dirty="0">
                <a:solidFill>
                  <a:schemeClr val="dk1"/>
                </a:solidFill>
                <a:latin typeface="Calibri"/>
                <a:ea typeface="Calibri"/>
                <a:cs typeface="Calibri"/>
                <a:sym typeface="Calibri"/>
              </a:rPr>
              <a:t>will make predictions and scientific observations throughout the unit. </a:t>
            </a:r>
            <a:r>
              <a:rPr lang="en-US" sz="1100" dirty="0" smtClean="0">
                <a:solidFill>
                  <a:schemeClr val="dk1"/>
                </a:solidFill>
                <a:latin typeface="Calibri"/>
                <a:ea typeface="Calibri"/>
                <a:cs typeface="Calibri"/>
                <a:sym typeface="Calibri"/>
              </a:rPr>
              <a:t>Students  will </a:t>
            </a:r>
            <a:r>
              <a:rPr lang="en-US" sz="1100" dirty="0">
                <a:solidFill>
                  <a:schemeClr val="dk1"/>
                </a:solidFill>
                <a:latin typeface="Calibri"/>
                <a:ea typeface="Calibri"/>
                <a:cs typeface="Calibri"/>
                <a:sym typeface="Calibri"/>
              </a:rPr>
              <a:t>show what they have learnt by identifying “science” in their classroom and record their understanding of each branch. This aligns with UN Goal 1: No Poverty, UN Goal 2: Zero Hunger, UN Goal 4: Quality Education</a:t>
            </a:r>
            <a:endParaRPr sz="1100" dirty="0">
              <a:solidFill>
                <a:srgbClr val="C55A11"/>
              </a:solidFill>
              <a:latin typeface="Calibri"/>
              <a:ea typeface="Calibri"/>
              <a:cs typeface="Calibri"/>
              <a:sym typeface="Calibri"/>
            </a:endParaRPr>
          </a:p>
          <a:p>
            <a:pPr marL="0" marR="0" lvl="0" indent="0" algn="l" rtl="0">
              <a:spcBef>
                <a:spcPts val="0"/>
              </a:spcBef>
              <a:spcAft>
                <a:spcPts val="0"/>
              </a:spcAft>
              <a:buNone/>
            </a:pPr>
            <a:r>
              <a:rPr lang="en-US" sz="1600" u="sng" dirty="0">
                <a:solidFill>
                  <a:srgbClr val="38761D"/>
                </a:solidFill>
                <a:latin typeface="Calibri"/>
                <a:ea typeface="Calibri"/>
                <a:cs typeface="Calibri"/>
                <a:sym typeface="Calibri"/>
              </a:rPr>
              <a:t>Reminder:</a:t>
            </a:r>
            <a:endParaRPr sz="1600" u="sng" dirty="0">
              <a:solidFill>
                <a:srgbClr val="38761D"/>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latin typeface="Calibri"/>
                <a:ea typeface="Calibri"/>
                <a:cs typeface="Calibri"/>
                <a:sym typeface="Calibri"/>
              </a:rPr>
              <a:t>Before the bell goes at 8:55am, students need to be down under the COLA or on the basketball court. The </a:t>
            </a:r>
            <a:r>
              <a:rPr lang="en-US" sz="1100" dirty="0" smtClean="0">
                <a:solidFill>
                  <a:schemeClr val="dk1"/>
                </a:solidFill>
                <a:latin typeface="Calibri"/>
                <a:ea typeface="Calibri"/>
                <a:cs typeface="Calibri"/>
                <a:sym typeface="Calibri"/>
              </a:rPr>
              <a:t>area </a:t>
            </a:r>
            <a:r>
              <a:rPr lang="en-US" sz="1100" dirty="0">
                <a:solidFill>
                  <a:schemeClr val="dk1"/>
                </a:solidFill>
                <a:latin typeface="Calibri"/>
                <a:ea typeface="Calibri"/>
                <a:cs typeface="Calibri"/>
                <a:sym typeface="Calibri"/>
              </a:rPr>
              <a:t>near OOSH and the infants </a:t>
            </a:r>
            <a:r>
              <a:rPr lang="en-US" sz="1200" dirty="0">
                <a:solidFill>
                  <a:schemeClr val="dk1"/>
                </a:solidFill>
                <a:latin typeface="Calibri"/>
                <a:ea typeface="Calibri"/>
                <a:cs typeface="Calibri"/>
                <a:sym typeface="Calibri"/>
              </a:rPr>
              <a:t>playground is out of bounds. </a:t>
            </a: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100" dirty="0">
                <a:solidFill>
                  <a:srgbClr val="C55A11"/>
                </a:solidFill>
                <a:latin typeface="Calibri"/>
                <a:ea typeface="Calibri"/>
                <a:cs typeface="Calibri"/>
                <a:sym typeface="Calibri"/>
              </a:rPr>
              <a:t> </a:t>
            </a:r>
            <a:endParaRPr sz="1100" dirty="0">
              <a:solidFill>
                <a:srgbClr val="C55A1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19" name="Google Shape;119;p15"/>
          <p:cNvSpPr txBox="1"/>
          <p:nvPr/>
        </p:nvSpPr>
        <p:spPr>
          <a:xfrm>
            <a:off x="4461096" y="2610528"/>
            <a:ext cx="2451900" cy="52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000">
                <a:solidFill>
                  <a:schemeClr val="dk1"/>
                </a:solidFill>
                <a:latin typeface="Calibri"/>
                <a:ea typeface="Calibri"/>
                <a:cs typeface="Calibri"/>
                <a:sym typeface="Calibri"/>
              </a:rPr>
              <a:t>October-December</a:t>
            </a:r>
            <a:endParaRPr sz="2000">
              <a:solidFill>
                <a:schemeClr val="dk1"/>
              </a:solidFill>
              <a:latin typeface="Calibri"/>
              <a:ea typeface="Calibri"/>
              <a:cs typeface="Calibri"/>
              <a:sym typeface="Calibri"/>
            </a:endParaRPr>
          </a:p>
        </p:txBody>
      </p:sp>
      <p:sp>
        <p:nvSpPr>
          <p:cNvPr id="120" name="Google Shape;120;p15"/>
          <p:cNvSpPr txBox="1"/>
          <p:nvPr/>
        </p:nvSpPr>
        <p:spPr>
          <a:xfrm>
            <a:off x="4357140" y="3359294"/>
            <a:ext cx="2443795"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rgbClr val="00B050"/>
                </a:solidFill>
                <a:latin typeface="Calibri"/>
                <a:ea typeface="Calibri"/>
                <a:cs typeface="Calibri"/>
                <a:sym typeface="Calibri"/>
              </a:rPr>
              <a:t>Focus for Term 4</a:t>
            </a:r>
            <a:endParaRPr sz="2400" dirty="0">
              <a:solidFill>
                <a:srgbClr val="00B050"/>
              </a:solidFill>
              <a:latin typeface="Calibri"/>
              <a:ea typeface="Calibri"/>
              <a:cs typeface="Calibri"/>
              <a:sym typeface="Calibri"/>
            </a:endParaRPr>
          </a:p>
        </p:txBody>
      </p:sp>
      <p:sp>
        <p:nvSpPr>
          <p:cNvPr id="121" name="Google Shape;121;p15"/>
          <p:cNvSpPr/>
          <p:nvPr/>
        </p:nvSpPr>
        <p:spPr>
          <a:xfrm>
            <a:off x="142630" y="7378431"/>
            <a:ext cx="6812829"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a:solidFill>
                  <a:schemeClr val="lt1"/>
                </a:solidFill>
                <a:latin typeface="Calibri"/>
                <a:ea typeface="Calibri"/>
                <a:cs typeface="Calibri"/>
                <a:sym typeface="Calibri"/>
              </a:rPr>
              <a:t>   </a:t>
            </a:r>
            <a:endParaRPr sz="1400">
              <a:solidFill>
                <a:schemeClr val="lt1"/>
              </a:solidFill>
              <a:latin typeface="Calibri"/>
              <a:ea typeface="Calibri"/>
              <a:cs typeface="Calibri"/>
              <a:sym typeface="Calibri"/>
            </a:endParaRPr>
          </a:p>
        </p:txBody>
      </p:sp>
      <p:sp>
        <p:nvSpPr>
          <p:cNvPr id="122" name="Google Shape;122;p15"/>
          <p:cNvSpPr/>
          <p:nvPr/>
        </p:nvSpPr>
        <p:spPr>
          <a:xfrm>
            <a:off x="1083214" y="8350100"/>
            <a:ext cx="6755764" cy="92333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dirty="0">
                <a:solidFill>
                  <a:srgbClr val="00B050"/>
                </a:solidFill>
                <a:latin typeface="Calibri"/>
                <a:ea typeface="Calibri"/>
                <a:cs typeface="Calibri"/>
                <a:sym typeface="Calibri"/>
              </a:rPr>
              <a:t>Please help our class with: </a:t>
            </a:r>
            <a:r>
              <a:rPr lang="en-US" sz="1800" dirty="0" smtClean="0">
                <a:solidFill>
                  <a:schemeClr val="dk1"/>
                </a:solidFill>
                <a:latin typeface="Calibri"/>
                <a:ea typeface="Calibri"/>
                <a:cs typeface="Calibri"/>
                <a:sym typeface="Calibri"/>
              </a:rPr>
              <a:t>Whiteboard markers  </a:t>
            </a:r>
            <a:endParaRPr sz="1800" dirty="0">
              <a:solidFill>
                <a:schemeClr val="dk1"/>
              </a:solidFill>
              <a:latin typeface="Calibri"/>
              <a:ea typeface="Calibri"/>
              <a:cs typeface="Calibri"/>
              <a:sym typeface="Calibri"/>
            </a:endParaRPr>
          </a:p>
        </p:txBody>
      </p:sp>
      <p:sp>
        <p:nvSpPr>
          <p:cNvPr id="123" name="Google Shape;123;p15"/>
          <p:cNvSpPr txBox="1"/>
          <p:nvPr/>
        </p:nvSpPr>
        <p:spPr>
          <a:xfrm>
            <a:off x="1498817" y="7742674"/>
            <a:ext cx="3874759" cy="7386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smtClean="0">
                <a:solidFill>
                  <a:srgbClr val="00B050"/>
                </a:solidFill>
                <a:latin typeface="Calibri"/>
                <a:ea typeface="Calibri"/>
                <a:cs typeface="Calibri"/>
                <a:sym typeface="Calibri"/>
              </a:rPr>
              <a:t>2I’s Wish list </a:t>
            </a:r>
            <a:endParaRPr dirty="0"/>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24" name="Google Shape;124;p15"/>
          <p:cNvSpPr/>
          <p:nvPr/>
        </p:nvSpPr>
        <p:spPr>
          <a:xfrm>
            <a:off x="3667125" y="3803134"/>
            <a:ext cx="2666999" cy="34470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u="sng" dirty="0">
                <a:solidFill>
                  <a:srgbClr val="00B050"/>
                </a:solidFill>
                <a:latin typeface="Calibri"/>
                <a:ea typeface="Calibri"/>
                <a:cs typeface="Calibri"/>
                <a:sym typeface="Calibri"/>
              </a:rPr>
              <a:t>Creative and Performing Arts</a:t>
            </a:r>
            <a:endParaRPr sz="1600" dirty="0"/>
          </a:p>
          <a:p>
            <a:pPr marL="0" marR="0" lvl="0" indent="0" algn="l" rtl="0">
              <a:spcBef>
                <a:spcPts val="0"/>
              </a:spcBef>
              <a:spcAft>
                <a:spcPts val="0"/>
              </a:spcAft>
              <a:buNone/>
            </a:pPr>
            <a:r>
              <a:rPr lang="en-US" sz="1300" dirty="0">
                <a:solidFill>
                  <a:srgbClr val="000000"/>
                </a:solidFill>
                <a:latin typeface="Calibri"/>
                <a:ea typeface="Calibri"/>
                <a:cs typeface="Calibri"/>
                <a:sym typeface="Calibri"/>
              </a:rPr>
              <a:t>The CAPA syllabus incorporates </a:t>
            </a:r>
            <a:endParaRPr sz="1300" dirty="0"/>
          </a:p>
          <a:p>
            <a:pPr marL="0" marR="0" lvl="0" indent="0" algn="l" rtl="0">
              <a:spcBef>
                <a:spcPts val="0"/>
              </a:spcBef>
              <a:spcAft>
                <a:spcPts val="0"/>
              </a:spcAft>
              <a:buNone/>
            </a:pPr>
            <a:r>
              <a:rPr lang="en-US" sz="1300" dirty="0">
                <a:solidFill>
                  <a:srgbClr val="000000"/>
                </a:solidFill>
                <a:latin typeface="Calibri"/>
                <a:ea typeface="Calibri"/>
                <a:cs typeface="Calibri"/>
                <a:sym typeface="Calibri"/>
              </a:rPr>
              <a:t>drama, dance, visual arts and </a:t>
            </a:r>
            <a:endParaRPr sz="1300" dirty="0"/>
          </a:p>
          <a:p>
            <a:pPr marL="0" marR="0" lvl="0" indent="0" algn="l" rtl="0">
              <a:spcBef>
                <a:spcPts val="0"/>
              </a:spcBef>
              <a:spcAft>
                <a:spcPts val="0"/>
              </a:spcAft>
              <a:buNone/>
            </a:pPr>
            <a:r>
              <a:rPr lang="en-US" sz="1300" dirty="0">
                <a:solidFill>
                  <a:srgbClr val="000000"/>
                </a:solidFill>
                <a:latin typeface="Calibri"/>
                <a:ea typeface="Calibri"/>
                <a:cs typeface="Calibri"/>
                <a:sym typeface="Calibri"/>
              </a:rPr>
              <a:t>music. The students will be </a:t>
            </a:r>
            <a:endParaRPr sz="1300" dirty="0"/>
          </a:p>
          <a:p>
            <a:pPr marL="0" marR="0" lvl="0" indent="0" algn="l" rtl="0">
              <a:spcBef>
                <a:spcPts val="0"/>
              </a:spcBef>
              <a:spcAft>
                <a:spcPts val="0"/>
              </a:spcAft>
              <a:buNone/>
            </a:pPr>
            <a:r>
              <a:rPr lang="en-US" sz="1300" dirty="0">
                <a:solidFill>
                  <a:srgbClr val="000000"/>
                </a:solidFill>
                <a:latin typeface="Calibri"/>
                <a:ea typeface="Calibri"/>
                <a:cs typeface="Calibri"/>
                <a:sym typeface="Calibri"/>
              </a:rPr>
              <a:t>studying </a:t>
            </a:r>
            <a:r>
              <a:rPr lang="en-US" sz="1300" dirty="0">
                <a:latin typeface="Calibri"/>
                <a:ea typeface="Calibri"/>
                <a:cs typeface="Calibri"/>
                <a:sym typeface="Calibri"/>
              </a:rPr>
              <a:t>music </a:t>
            </a:r>
            <a:r>
              <a:rPr lang="en-US" sz="1300" dirty="0" smtClean="0">
                <a:latin typeface="Calibri"/>
                <a:ea typeface="Calibri"/>
                <a:cs typeface="Calibri"/>
                <a:sym typeface="Calibri"/>
              </a:rPr>
              <a:t>with </a:t>
            </a:r>
            <a:r>
              <a:rPr lang="en-US" sz="1300" dirty="0" err="1" smtClean="0">
                <a:solidFill>
                  <a:srgbClr val="000000"/>
                </a:solidFill>
                <a:latin typeface="Calibri"/>
                <a:ea typeface="Calibri"/>
                <a:cs typeface="Calibri"/>
                <a:sym typeface="Calibri"/>
              </a:rPr>
              <a:t>Mrs</a:t>
            </a:r>
            <a:r>
              <a:rPr lang="en-US" sz="1300" dirty="0" smtClean="0">
                <a:solidFill>
                  <a:srgbClr val="000000"/>
                </a:solidFill>
                <a:latin typeface="Calibri"/>
                <a:ea typeface="Calibri"/>
                <a:cs typeface="Calibri"/>
                <a:sym typeface="Calibri"/>
              </a:rPr>
              <a:t> </a:t>
            </a:r>
            <a:r>
              <a:rPr lang="en-US" sz="1300" dirty="0">
                <a:solidFill>
                  <a:srgbClr val="000000"/>
                </a:solidFill>
                <a:latin typeface="Calibri"/>
                <a:ea typeface="Calibri"/>
                <a:cs typeface="Calibri"/>
                <a:sym typeface="Calibri"/>
              </a:rPr>
              <a:t>Forrester. </a:t>
            </a:r>
            <a:endParaRPr sz="1300" dirty="0">
              <a:latin typeface="Calibri"/>
              <a:ea typeface="Calibri"/>
              <a:cs typeface="Calibri"/>
              <a:sym typeface="Calibri"/>
            </a:endParaRPr>
          </a:p>
          <a:p>
            <a:pPr marL="0" marR="0" lvl="0" indent="0" algn="l" rtl="0">
              <a:spcBef>
                <a:spcPts val="0"/>
              </a:spcBef>
              <a:spcAft>
                <a:spcPts val="0"/>
              </a:spcAft>
              <a:buNone/>
            </a:pPr>
            <a:r>
              <a:rPr lang="en-US" sz="1600" u="sng" dirty="0">
                <a:solidFill>
                  <a:schemeClr val="accent6"/>
                </a:solidFill>
                <a:latin typeface="Calibri"/>
                <a:ea typeface="Calibri"/>
                <a:cs typeface="Calibri"/>
                <a:sym typeface="Calibri"/>
              </a:rPr>
              <a:t>Library</a:t>
            </a:r>
            <a:r>
              <a:rPr lang="en-US" sz="1800" u="sng" dirty="0">
                <a:solidFill>
                  <a:schemeClr val="accent6"/>
                </a:solidFill>
                <a:latin typeface="Calibri"/>
                <a:ea typeface="Calibri"/>
                <a:cs typeface="Calibri"/>
                <a:sym typeface="Calibri"/>
              </a:rPr>
              <a:t> </a:t>
            </a:r>
            <a:endParaRPr sz="1800" u="sng" dirty="0">
              <a:solidFill>
                <a:schemeClr val="accent6"/>
              </a:solidFill>
              <a:latin typeface="Calibri"/>
              <a:ea typeface="Calibri"/>
              <a:cs typeface="Calibri"/>
              <a:sym typeface="Calibri"/>
            </a:endParaRPr>
          </a:p>
          <a:p>
            <a:pPr marL="0" marR="0" lvl="0" indent="0" algn="l" rtl="0">
              <a:spcBef>
                <a:spcPts val="0"/>
              </a:spcBef>
              <a:spcAft>
                <a:spcPts val="0"/>
              </a:spcAft>
              <a:buNone/>
            </a:pPr>
            <a:r>
              <a:rPr lang="en-US" sz="1300" dirty="0">
                <a:latin typeface="Calibri"/>
                <a:ea typeface="Calibri"/>
                <a:cs typeface="Calibri"/>
                <a:sym typeface="Calibri"/>
              </a:rPr>
              <a:t>Library will focus on fiction and non-fiction, space and an author study of Julia Donaldson. </a:t>
            </a:r>
            <a:endParaRPr sz="1300" dirty="0">
              <a:latin typeface="Calibri"/>
              <a:ea typeface="Calibri"/>
              <a:cs typeface="Calibri"/>
              <a:sym typeface="Calibri"/>
            </a:endParaRPr>
          </a:p>
          <a:p>
            <a:pPr marL="0" marR="0" lvl="0" indent="0" algn="l" rtl="0">
              <a:spcBef>
                <a:spcPts val="0"/>
              </a:spcBef>
              <a:spcAft>
                <a:spcPts val="0"/>
              </a:spcAft>
              <a:buNone/>
            </a:pPr>
            <a:r>
              <a:rPr lang="en-US" sz="1600" u="sng" dirty="0">
                <a:solidFill>
                  <a:srgbClr val="00B050"/>
                </a:solidFill>
                <a:latin typeface="Calibri"/>
                <a:ea typeface="Calibri"/>
                <a:cs typeface="Calibri"/>
                <a:sym typeface="Calibri"/>
              </a:rPr>
              <a:t>PDHPE</a:t>
            </a:r>
            <a:endParaRPr sz="1600" dirty="0"/>
          </a:p>
          <a:p>
            <a:pPr marL="0" marR="0" lvl="0" indent="0" algn="l" rtl="0">
              <a:spcBef>
                <a:spcPts val="0"/>
              </a:spcBef>
              <a:spcAft>
                <a:spcPts val="0"/>
              </a:spcAft>
              <a:buNone/>
            </a:pPr>
            <a:r>
              <a:rPr lang="en-US" sz="1300" dirty="0">
                <a:solidFill>
                  <a:srgbClr val="000000"/>
                </a:solidFill>
                <a:latin typeface="Calibri"/>
                <a:ea typeface="Calibri"/>
                <a:cs typeface="Calibri"/>
                <a:sym typeface="Calibri"/>
              </a:rPr>
              <a:t>This </a:t>
            </a:r>
            <a:r>
              <a:rPr lang="en-US" sz="1300" dirty="0" smtClean="0">
                <a:solidFill>
                  <a:srgbClr val="000000"/>
                </a:solidFill>
                <a:latin typeface="Calibri"/>
                <a:ea typeface="Calibri"/>
                <a:cs typeface="Calibri"/>
                <a:sym typeface="Calibri"/>
              </a:rPr>
              <a:t>term, </a:t>
            </a:r>
            <a:r>
              <a:rPr lang="en-US" sz="1300" dirty="0">
                <a:solidFill>
                  <a:srgbClr val="000000"/>
                </a:solidFill>
                <a:latin typeface="Calibri"/>
                <a:ea typeface="Calibri"/>
                <a:cs typeface="Calibri"/>
                <a:sym typeface="Calibri"/>
              </a:rPr>
              <a:t>our sport focus will be on </a:t>
            </a:r>
            <a:r>
              <a:rPr lang="en-US" sz="1300" dirty="0" smtClean="0">
                <a:solidFill>
                  <a:srgbClr val="000000"/>
                </a:solidFill>
                <a:latin typeface="Calibri"/>
                <a:ea typeface="Calibri"/>
                <a:cs typeface="Calibri"/>
                <a:sym typeface="Calibri"/>
              </a:rPr>
              <a:t>team games</a:t>
            </a:r>
            <a:r>
              <a:rPr lang="en-US" sz="1300" dirty="0" smtClean="0">
                <a:latin typeface="Calibri"/>
                <a:ea typeface="Calibri"/>
                <a:cs typeface="Calibri"/>
                <a:sym typeface="Calibri"/>
              </a:rPr>
              <a:t> </a:t>
            </a:r>
            <a:r>
              <a:rPr lang="en-US" sz="1300" dirty="0">
                <a:latin typeface="Calibri"/>
                <a:ea typeface="Calibri"/>
                <a:cs typeface="Calibri"/>
                <a:sym typeface="Calibri"/>
              </a:rPr>
              <a:t>and fundamental movement skills.</a:t>
            </a:r>
            <a:endParaRPr sz="1300" dirty="0"/>
          </a:p>
          <a:p>
            <a:pPr marL="0" marR="0" lvl="0" indent="0" algn="l" rtl="0">
              <a:spcBef>
                <a:spcPts val="0"/>
              </a:spcBef>
              <a:spcAft>
                <a:spcPts val="0"/>
              </a:spcAft>
              <a:buNone/>
            </a:pPr>
            <a:r>
              <a:rPr lang="en-US" sz="1300" dirty="0">
                <a:solidFill>
                  <a:srgbClr val="000000"/>
                </a:solidFill>
                <a:latin typeface="Calibri"/>
                <a:ea typeface="Calibri"/>
                <a:cs typeface="Calibri"/>
                <a:sym typeface="Calibri"/>
              </a:rPr>
              <a:t>In </a:t>
            </a:r>
            <a:r>
              <a:rPr lang="en-US" sz="1300">
                <a:solidFill>
                  <a:srgbClr val="000000"/>
                </a:solidFill>
                <a:latin typeface="Calibri"/>
                <a:ea typeface="Calibri"/>
                <a:cs typeface="Calibri"/>
                <a:sym typeface="Calibri"/>
              </a:rPr>
              <a:t>PD </a:t>
            </a:r>
            <a:r>
              <a:rPr lang="en-US" sz="1300" smtClean="0">
                <a:solidFill>
                  <a:srgbClr val="000000"/>
                </a:solidFill>
                <a:latin typeface="Calibri"/>
                <a:ea typeface="Calibri"/>
                <a:cs typeface="Calibri"/>
                <a:sym typeface="Calibri"/>
              </a:rPr>
              <a:t>health, </a:t>
            </a:r>
            <a:r>
              <a:rPr lang="en-US" sz="1300" dirty="0">
                <a:solidFill>
                  <a:srgbClr val="000000"/>
                </a:solidFill>
                <a:latin typeface="Calibri"/>
                <a:ea typeface="Calibri"/>
                <a:cs typeface="Calibri"/>
                <a:sym typeface="Calibri"/>
              </a:rPr>
              <a:t>our unit will be based around </a:t>
            </a:r>
            <a:r>
              <a:rPr lang="en-US" sz="1300" dirty="0" smtClean="0">
                <a:solidFill>
                  <a:srgbClr val="000000"/>
                </a:solidFill>
                <a:latin typeface="Calibri"/>
                <a:ea typeface="Calibri"/>
                <a:cs typeface="Calibri"/>
                <a:sym typeface="Calibri"/>
              </a:rPr>
              <a:t>‘</a:t>
            </a:r>
            <a:r>
              <a:rPr lang="en-US" sz="1300" dirty="0">
                <a:solidFill>
                  <a:srgbClr val="000000"/>
                </a:solidFill>
                <a:latin typeface="Calibri"/>
                <a:ea typeface="Calibri"/>
                <a:cs typeface="Calibri"/>
                <a:sym typeface="Calibri"/>
              </a:rPr>
              <a:t>Let</a:t>
            </a:r>
            <a:r>
              <a:rPr lang="en-US" sz="1300" dirty="0">
                <a:latin typeface="Calibri"/>
                <a:ea typeface="Calibri"/>
                <a:cs typeface="Calibri"/>
                <a:sym typeface="Calibri"/>
              </a:rPr>
              <a:t>’s Move.’ </a:t>
            </a:r>
            <a:endParaRPr sz="1300" dirty="0"/>
          </a:p>
          <a:p>
            <a:pPr marL="0" marR="0" lvl="0" indent="0" algn="l" rtl="0">
              <a:spcBef>
                <a:spcPts val="0"/>
              </a:spcBef>
              <a:spcAft>
                <a:spcPts val="0"/>
              </a:spcAft>
              <a:buNone/>
            </a:pPr>
            <a:endParaRPr sz="1400" u="sng" dirty="0">
              <a:solidFill>
                <a:srgbClr val="00B050"/>
              </a:solidFill>
              <a:latin typeface="Calibri"/>
              <a:ea typeface="Calibri"/>
              <a:cs typeface="Calibri"/>
              <a:sym typeface="Calibri"/>
            </a:endParaRPr>
          </a:p>
          <a:p>
            <a:pPr marL="0" marR="0" lvl="0" indent="0" algn="l" rtl="0">
              <a:spcBef>
                <a:spcPts val="0"/>
              </a:spcBef>
              <a:spcAft>
                <a:spcPts val="0"/>
              </a:spcAft>
              <a:buNone/>
            </a:pPr>
            <a:endParaRPr sz="1400" dirty="0">
              <a:solidFill>
                <a:srgbClr val="000000"/>
              </a:solidFill>
              <a:latin typeface="Calibri"/>
              <a:ea typeface="Calibri"/>
              <a:cs typeface="Calibri"/>
              <a:sym typeface="Calibri"/>
            </a:endParaRPr>
          </a:p>
          <a:p>
            <a:pPr marL="0" marR="0" lvl="0" indent="0" algn="l" rtl="0">
              <a:spcBef>
                <a:spcPts val="0"/>
              </a:spcBef>
              <a:spcAft>
                <a:spcPts val="0"/>
              </a:spcAft>
              <a:buNone/>
            </a:pPr>
            <a:endParaRPr sz="1400" dirty="0">
              <a:solidFill>
                <a:srgbClr val="000000"/>
              </a:solidFill>
              <a:latin typeface="Calibri"/>
              <a:ea typeface="Calibri"/>
              <a:cs typeface="Calibri"/>
              <a:sym typeface="Calibri"/>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9207" y="0"/>
            <a:ext cx="1464856" cy="146485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9"/>
        <p:cNvGrpSpPr/>
        <p:nvPr/>
      </p:nvGrpSpPr>
      <p:grpSpPr>
        <a:xfrm>
          <a:off x="0" y="0"/>
          <a:ext cx="0" cy="0"/>
          <a:chOff x="0" y="0"/>
          <a:chExt cx="0" cy="0"/>
        </a:xfrm>
      </p:grpSpPr>
      <p:sp>
        <p:nvSpPr>
          <p:cNvPr id="130" name="Google Shape;130;p16"/>
          <p:cNvSpPr txBox="1"/>
          <p:nvPr/>
        </p:nvSpPr>
        <p:spPr>
          <a:xfrm>
            <a:off x="16908" y="477037"/>
            <a:ext cx="4886325" cy="110799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6600">
                <a:solidFill>
                  <a:srgbClr val="92D050"/>
                </a:solidFill>
                <a:latin typeface="Calibri"/>
                <a:ea typeface="Calibri"/>
                <a:cs typeface="Calibri"/>
                <a:sym typeface="Calibri"/>
              </a:rPr>
              <a:t>Year 2</a:t>
            </a:r>
            <a:endParaRPr/>
          </a:p>
        </p:txBody>
      </p:sp>
      <p:sp>
        <p:nvSpPr>
          <p:cNvPr id="131" name="Google Shape;131;p16"/>
          <p:cNvSpPr txBox="1"/>
          <p:nvPr/>
        </p:nvSpPr>
        <p:spPr>
          <a:xfrm>
            <a:off x="45171" y="62432"/>
            <a:ext cx="4722019" cy="76944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400" dirty="0" err="1">
                <a:solidFill>
                  <a:schemeClr val="dk1"/>
                </a:solidFill>
                <a:latin typeface="Calibri"/>
                <a:ea typeface="Calibri"/>
                <a:cs typeface="Calibri"/>
                <a:sym typeface="Calibri"/>
              </a:rPr>
              <a:t>Mrs</a:t>
            </a:r>
            <a:r>
              <a:rPr lang="en-US" sz="4400" dirty="0">
                <a:solidFill>
                  <a:schemeClr val="dk1"/>
                </a:solidFill>
                <a:latin typeface="Calibri"/>
                <a:ea typeface="Calibri"/>
                <a:cs typeface="Calibri"/>
                <a:sym typeface="Calibri"/>
              </a:rPr>
              <a:t> </a:t>
            </a:r>
            <a:r>
              <a:rPr lang="en-US" sz="4400" dirty="0" smtClean="0">
                <a:solidFill>
                  <a:schemeClr val="dk1"/>
                </a:solidFill>
                <a:latin typeface="Calibri"/>
                <a:ea typeface="Calibri"/>
                <a:cs typeface="Calibri"/>
                <a:sym typeface="Calibri"/>
              </a:rPr>
              <a:t>Isaacs’ </a:t>
            </a:r>
            <a:endParaRPr dirty="0"/>
          </a:p>
        </p:txBody>
      </p:sp>
      <p:sp>
        <p:nvSpPr>
          <p:cNvPr id="132" name="Google Shape;132;p16"/>
          <p:cNvSpPr txBox="1"/>
          <p:nvPr/>
        </p:nvSpPr>
        <p:spPr>
          <a:xfrm>
            <a:off x="1580413" y="7776791"/>
            <a:ext cx="4456846"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rgbClr val="00B050"/>
                </a:solidFill>
                <a:latin typeface="Calibri"/>
                <a:ea typeface="Calibri"/>
                <a:cs typeface="Calibri"/>
                <a:sym typeface="Calibri"/>
              </a:rPr>
              <a:t>Thank you</a:t>
            </a:r>
            <a:endParaRPr sz="2400" dirty="0">
              <a:solidFill>
                <a:srgbClr val="00B050"/>
              </a:solidFill>
              <a:latin typeface="Calibri"/>
              <a:ea typeface="Calibri"/>
              <a:cs typeface="Calibri"/>
              <a:sym typeface="Calibri"/>
            </a:endParaRPr>
          </a:p>
        </p:txBody>
      </p:sp>
      <p:sp>
        <p:nvSpPr>
          <p:cNvPr id="133" name="Google Shape;133;p16"/>
          <p:cNvSpPr txBox="1"/>
          <p:nvPr/>
        </p:nvSpPr>
        <p:spPr>
          <a:xfrm>
            <a:off x="923925" y="3735498"/>
            <a:ext cx="2584634" cy="34626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500" dirty="0">
                <a:solidFill>
                  <a:srgbClr val="00B050"/>
                </a:solidFill>
                <a:latin typeface="Calibri"/>
                <a:ea typeface="Calibri"/>
                <a:cs typeface="Calibri"/>
                <a:sym typeface="Calibri"/>
              </a:rPr>
              <a:t>Monday – </a:t>
            </a:r>
            <a:r>
              <a:rPr lang="en-US" sz="1500" dirty="0">
                <a:solidFill>
                  <a:schemeClr val="dk1"/>
                </a:solidFill>
                <a:latin typeface="Calibri"/>
                <a:ea typeface="Calibri"/>
                <a:cs typeface="Calibri"/>
                <a:sym typeface="Calibri"/>
              </a:rPr>
              <a:t>Library/ Coding with </a:t>
            </a:r>
            <a:r>
              <a:rPr lang="en-US" sz="1500" dirty="0" err="1">
                <a:solidFill>
                  <a:schemeClr val="dk1"/>
                </a:solidFill>
                <a:latin typeface="Calibri"/>
                <a:ea typeface="Calibri"/>
                <a:cs typeface="Calibri"/>
                <a:sym typeface="Calibri"/>
              </a:rPr>
              <a:t>Mrs</a:t>
            </a:r>
            <a:r>
              <a:rPr lang="en-US" sz="1500" dirty="0">
                <a:solidFill>
                  <a:schemeClr val="dk1"/>
                </a:solidFill>
                <a:latin typeface="Calibri"/>
                <a:ea typeface="Calibri"/>
                <a:cs typeface="Calibri"/>
                <a:sym typeface="Calibri"/>
              </a:rPr>
              <a:t> Melissa </a:t>
            </a:r>
            <a:r>
              <a:rPr lang="en-US" sz="1500" dirty="0" err="1">
                <a:solidFill>
                  <a:schemeClr val="dk1"/>
                </a:solidFill>
                <a:latin typeface="Calibri"/>
                <a:ea typeface="Calibri"/>
                <a:cs typeface="Calibri"/>
                <a:sym typeface="Calibri"/>
              </a:rPr>
              <a:t>Nelmes</a:t>
            </a:r>
            <a:r>
              <a:rPr lang="en-US" sz="1500"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US" sz="1500" dirty="0">
                <a:solidFill>
                  <a:schemeClr val="dk1"/>
                </a:solidFill>
                <a:latin typeface="Calibri"/>
                <a:ea typeface="Calibri"/>
                <a:cs typeface="Calibri"/>
                <a:sym typeface="Calibri"/>
              </a:rPr>
              <a:t>CAPA – Creating and Performing Arts with </a:t>
            </a:r>
            <a:r>
              <a:rPr lang="en-US" sz="1500" dirty="0" err="1">
                <a:solidFill>
                  <a:schemeClr val="dk1"/>
                </a:solidFill>
                <a:latin typeface="Calibri"/>
                <a:ea typeface="Calibri"/>
                <a:cs typeface="Calibri"/>
                <a:sym typeface="Calibri"/>
              </a:rPr>
              <a:t>Mrs</a:t>
            </a:r>
            <a:r>
              <a:rPr lang="en-US" sz="1500" dirty="0">
                <a:solidFill>
                  <a:schemeClr val="dk1"/>
                </a:solidFill>
                <a:latin typeface="Calibri"/>
                <a:ea typeface="Calibri"/>
                <a:cs typeface="Calibri"/>
                <a:sym typeface="Calibri"/>
              </a:rPr>
              <a:t> Tracy Forrester </a:t>
            </a:r>
            <a:endParaRPr dirty="0"/>
          </a:p>
          <a:p>
            <a:pPr marL="0" marR="0" lvl="0" indent="0" algn="l" rtl="0">
              <a:spcBef>
                <a:spcPts val="0"/>
              </a:spcBef>
              <a:spcAft>
                <a:spcPts val="0"/>
              </a:spcAft>
              <a:buNone/>
            </a:pPr>
            <a:endParaRPr sz="9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500" dirty="0">
                <a:solidFill>
                  <a:srgbClr val="00B050"/>
                </a:solidFill>
                <a:latin typeface="Calibri"/>
                <a:ea typeface="Calibri"/>
                <a:cs typeface="Calibri"/>
                <a:sym typeface="Calibri"/>
              </a:rPr>
              <a:t>Tuesday – </a:t>
            </a:r>
            <a:r>
              <a:rPr lang="en-US" sz="1500" dirty="0">
                <a:solidFill>
                  <a:schemeClr val="dk1"/>
                </a:solidFill>
                <a:latin typeface="Calibri"/>
                <a:ea typeface="Calibri"/>
                <a:cs typeface="Calibri"/>
                <a:sym typeface="Calibri"/>
              </a:rPr>
              <a:t>Scripture and Ethics </a:t>
            </a:r>
            <a:endParaRPr dirty="0"/>
          </a:p>
          <a:p>
            <a:pPr marL="0" marR="0" lvl="0" indent="0" algn="l" rtl="0">
              <a:spcBef>
                <a:spcPts val="0"/>
              </a:spcBef>
              <a:spcAft>
                <a:spcPts val="0"/>
              </a:spcAft>
              <a:buNone/>
            </a:pPr>
            <a:endParaRPr sz="9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500" dirty="0">
                <a:solidFill>
                  <a:srgbClr val="70AD47"/>
                </a:solidFill>
                <a:latin typeface="Calibri"/>
                <a:ea typeface="Calibri"/>
                <a:cs typeface="Calibri"/>
                <a:sym typeface="Calibri"/>
              </a:rPr>
              <a:t>Wednesday - </a:t>
            </a:r>
            <a:r>
              <a:rPr lang="en-US" sz="1500" dirty="0">
                <a:solidFill>
                  <a:schemeClr val="dk1"/>
                </a:solidFill>
                <a:latin typeface="Calibri"/>
                <a:ea typeface="Calibri"/>
                <a:cs typeface="Calibri"/>
                <a:sym typeface="Calibri"/>
              </a:rPr>
              <a:t>Stage 1 PE / </a:t>
            </a:r>
            <a:r>
              <a:rPr lang="en-US" sz="1500" dirty="0" smtClean="0">
                <a:solidFill>
                  <a:schemeClr val="dk1"/>
                </a:solidFill>
                <a:latin typeface="Calibri"/>
                <a:ea typeface="Calibri"/>
                <a:cs typeface="Calibri"/>
                <a:sym typeface="Calibri"/>
              </a:rPr>
              <a:t>FMS /</a:t>
            </a:r>
            <a:r>
              <a:rPr lang="en-US" sz="1500" dirty="0">
                <a:solidFill>
                  <a:schemeClr val="dk1"/>
                </a:solidFill>
                <a:latin typeface="Calibri"/>
                <a:ea typeface="Calibri"/>
                <a:cs typeface="Calibri"/>
                <a:sym typeface="Calibri"/>
              </a:rPr>
              <a:t>Drum Corp</a:t>
            </a:r>
            <a:endParaRPr dirty="0"/>
          </a:p>
          <a:p>
            <a:pPr marL="0" marR="0" lvl="0" indent="0" algn="l" rtl="0">
              <a:spcBef>
                <a:spcPts val="0"/>
              </a:spcBef>
              <a:spcAft>
                <a:spcPts val="0"/>
              </a:spcAft>
              <a:buNone/>
            </a:pPr>
            <a:endParaRPr sz="9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500" dirty="0">
                <a:solidFill>
                  <a:srgbClr val="00B050"/>
                </a:solidFill>
                <a:latin typeface="Calibri"/>
                <a:ea typeface="Calibri"/>
                <a:cs typeface="Calibri"/>
                <a:sym typeface="Calibri"/>
              </a:rPr>
              <a:t>Thursday – </a:t>
            </a:r>
            <a:r>
              <a:rPr lang="en-US" sz="1500" dirty="0">
                <a:solidFill>
                  <a:schemeClr val="dk1"/>
                </a:solidFill>
                <a:latin typeface="Calibri"/>
                <a:ea typeface="Calibri"/>
                <a:cs typeface="Calibri"/>
                <a:sym typeface="Calibri"/>
              </a:rPr>
              <a:t>Sport (Games) Please wear sport house </a:t>
            </a:r>
            <a:r>
              <a:rPr lang="en-US" sz="1500" dirty="0" err="1">
                <a:solidFill>
                  <a:schemeClr val="dk1"/>
                </a:solidFill>
                <a:latin typeface="Calibri"/>
                <a:ea typeface="Calibri"/>
                <a:cs typeface="Calibri"/>
                <a:sym typeface="Calibri"/>
              </a:rPr>
              <a:t>colours</a:t>
            </a:r>
            <a:r>
              <a:rPr lang="en-US" sz="1500" dirty="0">
                <a:solidFill>
                  <a:schemeClr val="dk1"/>
                </a:solidFill>
                <a:latin typeface="Calibri"/>
                <a:ea typeface="Calibri"/>
                <a:cs typeface="Calibri"/>
                <a:sym typeface="Calibri"/>
              </a:rPr>
              <a:t> and joggers </a:t>
            </a:r>
            <a:endParaRPr dirty="0"/>
          </a:p>
          <a:p>
            <a:pPr marL="0" marR="0" lvl="0" indent="0" algn="l" rtl="0">
              <a:spcBef>
                <a:spcPts val="0"/>
              </a:spcBef>
              <a:spcAft>
                <a:spcPts val="0"/>
              </a:spcAft>
              <a:buNone/>
            </a:pPr>
            <a:endParaRPr sz="15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500" dirty="0">
                <a:solidFill>
                  <a:srgbClr val="00B050"/>
                </a:solidFill>
                <a:latin typeface="Calibri"/>
                <a:ea typeface="Calibri"/>
                <a:cs typeface="Calibri"/>
                <a:sym typeface="Calibri"/>
              </a:rPr>
              <a:t>Friday – </a:t>
            </a:r>
            <a:r>
              <a:rPr lang="en-US" sz="1500" dirty="0">
                <a:solidFill>
                  <a:schemeClr val="dk1"/>
                </a:solidFill>
                <a:latin typeface="Calibri"/>
                <a:ea typeface="Calibri"/>
                <a:cs typeface="Calibri"/>
                <a:sym typeface="Calibri"/>
              </a:rPr>
              <a:t>Assembly 9:15</a:t>
            </a:r>
            <a:endParaRPr sz="1500" dirty="0">
              <a:solidFill>
                <a:schemeClr val="dk1"/>
              </a:solidFill>
              <a:latin typeface="Calibri"/>
              <a:ea typeface="Calibri"/>
              <a:cs typeface="Calibri"/>
              <a:sym typeface="Calibri"/>
            </a:endParaRPr>
          </a:p>
        </p:txBody>
      </p:sp>
      <p:sp>
        <p:nvSpPr>
          <p:cNvPr id="134" name="Google Shape;134;p16"/>
          <p:cNvSpPr txBox="1"/>
          <p:nvPr/>
        </p:nvSpPr>
        <p:spPr>
          <a:xfrm>
            <a:off x="4340059" y="2686503"/>
            <a:ext cx="2451900" cy="52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000">
                <a:solidFill>
                  <a:schemeClr val="dk1"/>
                </a:solidFill>
                <a:latin typeface="Calibri"/>
                <a:ea typeface="Calibri"/>
                <a:cs typeface="Calibri"/>
                <a:sym typeface="Calibri"/>
              </a:rPr>
              <a:t>October-December</a:t>
            </a:r>
            <a:endParaRPr sz="2000">
              <a:solidFill>
                <a:schemeClr val="dk1"/>
              </a:solidFill>
              <a:latin typeface="Calibri"/>
              <a:ea typeface="Calibri"/>
              <a:cs typeface="Calibri"/>
              <a:sym typeface="Calibri"/>
            </a:endParaRPr>
          </a:p>
        </p:txBody>
      </p:sp>
      <p:sp>
        <p:nvSpPr>
          <p:cNvPr id="135" name="Google Shape;135;p16"/>
          <p:cNvSpPr txBox="1"/>
          <p:nvPr/>
        </p:nvSpPr>
        <p:spPr>
          <a:xfrm>
            <a:off x="4340059" y="3337664"/>
            <a:ext cx="2932989" cy="40011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2400" dirty="0" smtClean="0">
                <a:solidFill>
                  <a:srgbClr val="00B050"/>
                </a:solidFill>
                <a:latin typeface="Calibri"/>
                <a:ea typeface="Calibri"/>
                <a:cs typeface="Calibri"/>
                <a:sym typeface="Calibri"/>
              </a:rPr>
              <a:t>Discussion at </a:t>
            </a:r>
            <a:r>
              <a:rPr lang="en-US" sz="2400" dirty="0">
                <a:solidFill>
                  <a:srgbClr val="00B050"/>
                </a:solidFill>
                <a:latin typeface="Calibri"/>
                <a:ea typeface="Calibri"/>
                <a:cs typeface="Calibri"/>
                <a:sym typeface="Calibri"/>
              </a:rPr>
              <a:t>Home</a:t>
            </a:r>
            <a:endParaRPr sz="2400" dirty="0"/>
          </a:p>
        </p:txBody>
      </p:sp>
      <p:sp>
        <p:nvSpPr>
          <p:cNvPr id="136" name="Google Shape;136;p16"/>
          <p:cNvSpPr txBox="1"/>
          <p:nvPr/>
        </p:nvSpPr>
        <p:spPr>
          <a:xfrm>
            <a:off x="989863" y="8448007"/>
            <a:ext cx="6711076"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smtClean="0">
                <a:solidFill>
                  <a:schemeClr val="dk1"/>
                </a:solidFill>
                <a:latin typeface="Calibri"/>
                <a:ea typeface="Calibri"/>
                <a:cs typeface="Calibri"/>
                <a:sym typeface="Calibri"/>
              </a:rPr>
              <a:t>Thank </a:t>
            </a:r>
            <a:r>
              <a:rPr lang="en-US" sz="1400" dirty="0">
                <a:solidFill>
                  <a:schemeClr val="dk1"/>
                </a:solidFill>
                <a:latin typeface="Calibri"/>
                <a:ea typeface="Calibri"/>
                <a:cs typeface="Calibri"/>
                <a:sym typeface="Calibri"/>
              </a:rPr>
              <a:t>you for your continued support</a:t>
            </a:r>
            <a:r>
              <a:rPr lang="en-US" dirty="0">
                <a:solidFill>
                  <a:schemeClr val="dk1"/>
                </a:solidFill>
                <a:latin typeface="Calibri"/>
                <a:ea typeface="Calibri"/>
                <a:cs typeface="Calibri"/>
                <a:sym typeface="Calibri"/>
              </a:rPr>
              <a:t> </a:t>
            </a:r>
            <a:r>
              <a:rPr lang="en-US" sz="1400" dirty="0">
                <a:solidFill>
                  <a:schemeClr val="dk1"/>
                </a:solidFill>
                <a:latin typeface="Calibri"/>
                <a:ea typeface="Calibri"/>
                <a:cs typeface="Calibri"/>
                <a:sym typeface="Calibri"/>
              </a:rPr>
              <a:t>this </a:t>
            </a:r>
            <a:r>
              <a:rPr lang="en-US" sz="1400" dirty="0" smtClean="0">
                <a:solidFill>
                  <a:schemeClr val="dk1"/>
                </a:solidFill>
                <a:latin typeface="Calibri"/>
                <a:ea typeface="Calibri"/>
                <a:cs typeface="Calibri"/>
                <a:sym typeface="Calibri"/>
              </a:rPr>
              <a:t>year. I</a:t>
            </a:r>
            <a:r>
              <a:rPr lang="en-US" dirty="0" smtClean="0">
                <a:solidFill>
                  <a:schemeClr val="dk1"/>
                </a:solidFill>
                <a:latin typeface="Calibri"/>
                <a:ea typeface="Calibri"/>
                <a:cs typeface="Calibri"/>
                <a:sym typeface="Calibri"/>
              </a:rPr>
              <a:t> </a:t>
            </a:r>
            <a:r>
              <a:rPr lang="en-US" dirty="0">
                <a:solidFill>
                  <a:schemeClr val="dk1"/>
                </a:solidFill>
                <a:latin typeface="Calibri"/>
                <a:ea typeface="Calibri"/>
                <a:cs typeface="Calibri"/>
                <a:sym typeface="Calibri"/>
              </a:rPr>
              <a:t>am very </a:t>
            </a:r>
            <a:r>
              <a:rPr lang="en-US" dirty="0" smtClean="0">
                <a:solidFill>
                  <a:schemeClr val="dk1"/>
                </a:solidFill>
                <a:latin typeface="Calibri"/>
                <a:ea typeface="Calibri"/>
                <a:cs typeface="Calibri"/>
                <a:sym typeface="Calibri"/>
              </a:rPr>
              <a:t>grateful </a:t>
            </a:r>
            <a:r>
              <a:rPr lang="en-US" dirty="0" smtClean="0">
                <a:solidFill>
                  <a:schemeClr val="dk1"/>
                </a:solidFill>
                <a:latin typeface="Calibri"/>
                <a:ea typeface="Calibri"/>
                <a:cs typeface="Calibri"/>
                <a:sym typeface="Wingdings" panose="05000000000000000000" pitchFamily="2" charset="2"/>
              </a:rPr>
              <a:t></a:t>
            </a:r>
            <a:r>
              <a:rPr lang="en-US" dirty="0" smtClean="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p:txBody>
      </p:sp>
      <p:sp>
        <p:nvSpPr>
          <p:cNvPr id="137" name="Google Shape;137;p16"/>
          <p:cNvSpPr/>
          <p:nvPr/>
        </p:nvSpPr>
        <p:spPr>
          <a:xfrm>
            <a:off x="3686174" y="3735622"/>
            <a:ext cx="2571751" cy="34624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dirty="0">
                <a:solidFill>
                  <a:schemeClr val="dk1"/>
                </a:solidFill>
                <a:latin typeface="Calibri"/>
                <a:ea typeface="Calibri"/>
                <a:cs typeface="Calibri"/>
                <a:sym typeface="Calibri"/>
              </a:rPr>
              <a:t>We will continue to discuss self-regulation in </a:t>
            </a:r>
            <a:r>
              <a:rPr lang="en-US" dirty="0" smtClean="0">
                <a:solidFill>
                  <a:schemeClr val="dk1"/>
                </a:solidFill>
                <a:latin typeface="Calibri"/>
                <a:ea typeface="Calibri"/>
                <a:cs typeface="Calibri"/>
                <a:sym typeface="Calibri"/>
              </a:rPr>
              <a:t>2I. </a:t>
            </a:r>
            <a:endParaRPr dirty="0"/>
          </a:p>
          <a:p>
            <a:pPr marL="0" marR="0" lvl="0" indent="0" algn="l" rtl="0">
              <a:spcBef>
                <a:spcPts val="0"/>
              </a:spcBef>
              <a:spcAft>
                <a:spcPts val="0"/>
              </a:spcAft>
              <a:buNone/>
            </a:pPr>
            <a:r>
              <a:rPr lang="en-US" dirty="0">
                <a:solidFill>
                  <a:schemeClr val="dk1"/>
                </a:solidFill>
                <a:latin typeface="Calibri"/>
                <a:ea typeface="Calibri"/>
                <a:cs typeface="Calibri"/>
                <a:sym typeface="Calibri"/>
              </a:rPr>
              <a:t>Please continue to </a:t>
            </a:r>
            <a:r>
              <a:rPr lang="en-US" dirty="0" smtClean="0">
                <a:solidFill>
                  <a:schemeClr val="dk1"/>
                </a:solidFill>
                <a:latin typeface="Calibri"/>
                <a:ea typeface="Calibri"/>
                <a:cs typeface="Calibri"/>
                <a:sym typeface="Calibri"/>
              </a:rPr>
              <a:t>discuss with </a:t>
            </a:r>
            <a:r>
              <a:rPr lang="en-US" dirty="0">
                <a:solidFill>
                  <a:schemeClr val="dk1"/>
                </a:solidFill>
                <a:latin typeface="Calibri"/>
                <a:ea typeface="Calibri"/>
                <a:cs typeface="Calibri"/>
                <a:sym typeface="Calibri"/>
              </a:rPr>
              <a:t>your child how they can take control of their own </a:t>
            </a:r>
            <a:r>
              <a:rPr lang="en-US" dirty="0" err="1">
                <a:solidFill>
                  <a:schemeClr val="dk1"/>
                </a:solidFill>
                <a:latin typeface="Calibri"/>
                <a:ea typeface="Calibri"/>
                <a:cs typeface="Calibri"/>
                <a:sym typeface="Calibri"/>
              </a:rPr>
              <a:t>behaviour</a:t>
            </a:r>
            <a:r>
              <a:rPr lang="en-US" dirty="0">
                <a:solidFill>
                  <a:schemeClr val="dk1"/>
                </a:solidFill>
                <a:latin typeface="Calibri"/>
                <a:ea typeface="Calibri"/>
                <a:cs typeface="Calibri"/>
                <a:sym typeface="Calibri"/>
              </a:rPr>
              <a:t> and choose to do the right thing without having to be asked, or without rewards and punishments. It’s about making good choices because it’s the right thing to do. It is also critical that children develop resilience and self-confidence. </a:t>
            </a:r>
            <a:endParaRPr dirty="0">
              <a:solidFill>
                <a:schemeClr val="dk1"/>
              </a:solidFill>
              <a:latin typeface="Calibri"/>
              <a:ea typeface="Calibri"/>
              <a:cs typeface="Calibri"/>
              <a:sym typeface="Calibri"/>
            </a:endParaRPr>
          </a:p>
          <a:p>
            <a:pPr marL="0" marR="0" lvl="0" indent="0" algn="just" rtl="0">
              <a:spcBef>
                <a:spcPts val="0"/>
              </a:spcBef>
              <a:spcAft>
                <a:spcPts val="0"/>
              </a:spcAft>
              <a:buNone/>
            </a:pPr>
            <a:r>
              <a:rPr lang="en-US" dirty="0">
                <a:solidFill>
                  <a:srgbClr val="000000"/>
                </a:solidFill>
                <a:latin typeface="Calibri"/>
                <a:ea typeface="Calibri"/>
                <a:cs typeface="Calibri"/>
                <a:sym typeface="Calibri"/>
              </a:rPr>
              <a:t>Our classroom expectations </a:t>
            </a:r>
            <a:r>
              <a:rPr lang="en-US" dirty="0" smtClean="0">
                <a:latin typeface="Calibri"/>
                <a:ea typeface="Calibri"/>
                <a:cs typeface="Calibri"/>
                <a:sym typeface="Calibri"/>
              </a:rPr>
              <a:t>in</a:t>
            </a:r>
            <a:endParaRPr dirty="0"/>
          </a:p>
          <a:p>
            <a:pPr marL="0" marR="0" lvl="0" indent="0" algn="just" rtl="0">
              <a:spcBef>
                <a:spcPts val="0"/>
              </a:spcBef>
              <a:spcAft>
                <a:spcPts val="0"/>
              </a:spcAft>
              <a:buNone/>
            </a:pPr>
            <a:r>
              <a:rPr lang="en-US" dirty="0" smtClean="0">
                <a:solidFill>
                  <a:srgbClr val="000000"/>
                </a:solidFill>
                <a:latin typeface="Calibri"/>
                <a:ea typeface="Calibri"/>
                <a:cs typeface="Calibri"/>
                <a:sym typeface="Calibri"/>
              </a:rPr>
              <a:t>2I are: </a:t>
            </a:r>
            <a:r>
              <a:rPr lang="en-US" dirty="0">
                <a:solidFill>
                  <a:srgbClr val="000000"/>
                </a:solidFill>
                <a:latin typeface="Calibri"/>
                <a:ea typeface="Calibri"/>
                <a:cs typeface="Calibri"/>
                <a:sym typeface="Calibri"/>
              </a:rPr>
              <a:t>Be kind, work hard and have fun. </a:t>
            </a:r>
            <a:endParaRPr dirty="0">
              <a:solidFill>
                <a:srgbClr val="000000"/>
              </a:solidFill>
              <a:latin typeface="Calibri"/>
              <a:ea typeface="Calibri"/>
              <a:cs typeface="Calibri"/>
              <a:sym typeface="Calibri"/>
            </a:endParaRPr>
          </a:p>
          <a:p>
            <a:pPr marL="0" marR="0" lvl="0" indent="0" algn="just" rtl="0">
              <a:spcBef>
                <a:spcPts val="0"/>
              </a:spcBef>
              <a:spcAft>
                <a:spcPts val="0"/>
              </a:spcAft>
              <a:buNone/>
            </a:pPr>
            <a:endParaRPr sz="1200" dirty="0">
              <a:solidFill>
                <a:srgbClr val="000000"/>
              </a:solidFill>
              <a:latin typeface="Calibri"/>
              <a:ea typeface="Calibri"/>
              <a:cs typeface="Calibri"/>
              <a:sym typeface="Calibri"/>
            </a:endParaRPr>
          </a:p>
          <a:p>
            <a:pPr marL="0" marR="0" lvl="0" indent="0" algn="just" rtl="0">
              <a:spcBef>
                <a:spcPts val="0"/>
              </a:spcBef>
              <a:spcAft>
                <a:spcPts val="0"/>
              </a:spcAft>
              <a:buNone/>
            </a:pPr>
            <a:endParaRPr sz="1200" dirty="0">
              <a:solidFill>
                <a:schemeClr val="dk1"/>
              </a:solidFill>
              <a:latin typeface="Calibri"/>
              <a:ea typeface="Calibri"/>
              <a:cs typeface="Calibri"/>
              <a:sym typeface="Calibri"/>
            </a:endParaRPr>
          </a:p>
        </p:txBody>
      </p:sp>
      <p:sp>
        <p:nvSpPr>
          <p:cNvPr id="138" name="Google Shape;138;p16"/>
          <p:cNvSpPr/>
          <p:nvPr/>
        </p:nvSpPr>
        <p:spPr>
          <a:xfrm>
            <a:off x="1674475" y="3337664"/>
            <a:ext cx="1693220"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rgbClr val="00B050"/>
                </a:solidFill>
                <a:latin typeface="Calibri"/>
                <a:ea typeface="Calibri"/>
                <a:cs typeface="Calibri"/>
                <a:sym typeface="Calibri"/>
              </a:rPr>
              <a:t>Timetable</a:t>
            </a:r>
            <a:r>
              <a:rPr lang="en-US" sz="1800" dirty="0">
                <a:solidFill>
                  <a:srgbClr val="00B050"/>
                </a:solidFill>
                <a:latin typeface="Calibri"/>
                <a:ea typeface="Calibri"/>
                <a:cs typeface="Calibri"/>
                <a:sym typeface="Calibri"/>
              </a:rPr>
              <a:t> </a:t>
            </a:r>
            <a:endParaRPr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6486" y="199497"/>
            <a:ext cx="1230940" cy="1230940"/>
          </a:xfrm>
          <a:prstGeom prst="rect">
            <a:avLst/>
          </a:prstGeom>
        </p:spPr>
      </p:pic>
    </p:spTree>
  </p:cSld>
  <p:clrMapOvr>
    <a:masterClrMapping/>
  </p:clrMapOvr>
</p:sld>
</file>

<file path=ppt/theme/theme1.xml><?xml version="1.0" encoding="utf-8"?>
<a:theme xmlns:a="http://schemas.openxmlformats.org/drawingml/2006/main" name="Office Theme">
  <a:themeElements>
    <a:clrScheme name="Black hyperlink">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715</Words>
  <Application>Microsoft Office PowerPoint</Application>
  <PresentationFormat>On-screen Show (4:3)</PresentationFormat>
  <Paragraphs>92</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Wingdings</vt:lpstr>
      <vt:lpstr>Office Theme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Naomi Smith</dc:creator>
  <cp:lastModifiedBy>Naomi Isaacs</cp:lastModifiedBy>
  <cp:revision>9</cp:revision>
  <dcterms:modified xsi:type="dcterms:W3CDTF">2019-10-24T04:46:51Z</dcterms:modified>
</cp:coreProperties>
</file>